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32"/>
  </p:notesMasterIdLst>
  <p:sldIdLst>
    <p:sldId id="256" r:id="rId2"/>
    <p:sldId id="257" r:id="rId3"/>
    <p:sldId id="263" r:id="rId4"/>
    <p:sldId id="268" r:id="rId5"/>
    <p:sldId id="269" r:id="rId6"/>
    <p:sldId id="262" r:id="rId7"/>
    <p:sldId id="265" r:id="rId8"/>
    <p:sldId id="270" r:id="rId9"/>
    <p:sldId id="271" r:id="rId10"/>
    <p:sldId id="261" r:id="rId11"/>
    <p:sldId id="266" r:id="rId12"/>
    <p:sldId id="260" r:id="rId13"/>
    <p:sldId id="267" r:id="rId14"/>
    <p:sldId id="272" r:id="rId15"/>
    <p:sldId id="273" r:id="rId16"/>
    <p:sldId id="289" r:id="rId17"/>
    <p:sldId id="258" r:id="rId18"/>
    <p:sldId id="276" r:id="rId19"/>
    <p:sldId id="277" r:id="rId20"/>
    <p:sldId id="278" r:id="rId21"/>
    <p:sldId id="279" r:id="rId22"/>
    <p:sldId id="281" r:id="rId23"/>
    <p:sldId id="282" r:id="rId24"/>
    <p:sldId id="283" r:id="rId25"/>
    <p:sldId id="284" r:id="rId26"/>
    <p:sldId id="285" r:id="rId27"/>
    <p:sldId id="286" r:id="rId28"/>
    <p:sldId id="287" r:id="rId29"/>
    <p:sldId id="290" r:id="rId30"/>
    <p:sldId id="288"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128"/>
        <a:cs typeface="+mn-cs"/>
      </a:defRPr>
    </a:lvl1pPr>
    <a:lvl2pPr marL="457200" algn="l" rtl="0" fontAlgn="base">
      <a:spcBef>
        <a:spcPct val="0"/>
      </a:spcBef>
      <a:spcAft>
        <a:spcPct val="0"/>
      </a:spcAft>
      <a:defRPr sz="2400" kern="1200">
        <a:solidFill>
          <a:schemeClr val="tx1"/>
        </a:solidFill>
        <a:latin typeface="Tahoma" charset="0"/>
        <a:ea typeface="ＭＳ Ｐゴシック" charset="-128"/>
        <a:cs typeface="+mn-cs"/>
      </a:defRPr>
    </a:lvl2pPr>
    <a:lvl3pPr marL="914400" algn="l" rtl="0" fontAlgn="base">
      <a:spcBef>
        <a:spcPct val="0"/>
      </a:spcBef>
      <a:spcAft>
        <a:spcPct val="0"/>
      </a:spcAft>
      <a:defRPr sz="2400" kern="1200">
        <a:solidFill>
          <a:schemeClr val="tx1"/>
        </a:solidFill>
        <a:latin typeface="Tahoma" charset="0"/>
        <a:ea typeface="ＭＳ Ｐゴシック" charset="-128"/>
        <a:cs typeface="+mn-cs"/>
      </a:defRPr>
    </a:lvl3pPr>
    <a:lvl4pPr marL="1371600" algn="l" rtl="0" fontAlgn="base">
      <a:spcBef>
        <a:spcPct val="0"/>
      </a:spcBef>
      <a:spcAft>
        <a:spcPct val="0"/>
      </a:spcAft>
      <a:defRPr sz="2400" kern="1200">
        <a:solidFill>
          <a:schemeClr val="tx1"/>
        </a:solidFill>
        <a:latin typeface="Tahoma" charset="0"/>
        <a:ea typeface="ＭＳ Ｐゴシック" charset="-128"/>
        <a:cs typeface="+mn-cs"/>
      </a:defRPr>
    </a:lvl4pPr>
    <a:lvl5pPr marL="1828800" algn="l" rtl="0" fontAlgn="base">
      <a:spcBef>
        <a:spcPct val="0"/>
      </a:spcBef>
      <a:spcAft>
        <a:spcPct val="0"/>
      </a:spcAft>
      <a:defRPr sz="2400" kern="1200">
        <a:solidFill>
          <a:schemeClr val="tx1"/>
        </a:solidFill>
        <a:latin typeface="Tahoma" charset="0"/>
        <a:ea typeface="ＭＳ Ｐゴシック" charset="-128"/>
        <a:cs typeface="+mn-cs"/>
      </a:defRPr>
    </a:lvl5pPr>
    <a:lvl6pPr marL="2286000" algn="l" defTabSz="914400" rtl="0" eaLnBrk="1" latinLnBrk="0" hangingPunct="1">
      <a:defRPr sz="2400" kern="1200">
        <a:solidFill>
          <a:schemeClr val="tx1"/>
        </a:solidFill>
        <a:latin typeface="Tahoma" charset="0"/>
        <a:ea typeface="ＭＳ Ｐゴシック" charset="-128"/>
        <a:cs typeface="+mn-cs"/>
      </a:defRPr>
    </a:lvl6pPr>
    <a:lvl7pPr marL="2743200" algn="l" defTabSz="914400" rtl="0" eaLnBrk="1" latinLnBrk="0" hangingPunct="1">
      <a:defRPr sz="2400" kern="1200">
        <a:solidFill>
          <a:schemeClr val="tx1"/>
        </a:solidFill>
        <a:latin typeface="Tahoma" charset="0"/>
        <a:ea typeface="ＭＳ Ｐゴシック" charset="-128"/>
        <a:cs typeface="+mn-cs"/>
      </a:defRPr>
    </a:lvl7pPr>
    <a:lvl8pPr marL="3200400" algn="l" defTabSz="914400" rtl="0" eaLnBrk="1" latinLnBrk="0" hangingPunct="1">
      <a:defRPr sz="2400" kern="1200">
        <a:solidFill>
          <a:schemeClr val="tx1"/>
        </a:solidFill>
        <a:latin typeface="Tahoma" charset="0"/>
        <a:ea typeface="ＭＳ Ｐゴシック" charset="-128"/>
        <a:cs typeface="+mn-cs"/>
      </a:defRPr>
    </a:lvl8pPr>
    <a:lvl9pPr marL="3657600" algn="l" defTabSz="914400" rtl="0" eaLnBrk="1" latinLnBrk="0" hangingPunct="1">
      <a:defRPr sz="2400" kern="1200">
        <a:solidFill>
          <a:schemeClr val="tx1"/>
        </a:solidFill>
        <a:latin typeface="Tahom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8A0529-F22A-4DC5-A982-2000000D6290}" type="datetimeFigureOut">
              <a:rPr lang="en-US" smtClean="0"/>
              <a:t>9/1/2011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03613-7544-431F-9288-798A8314F76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D03613-7544-431F-9288-798A8314F76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en-US">
                  <a:ea typeface="+mn-ea"/>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path>
                  <a:path w="43195" h="43200" stroke="0"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ea typeface="+mn-ea"/>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path>
                  <a:path w="43195" h="43200" stroke="0"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ea typeface="+mn-ea"/>
                </a:endParaRPr>
              </a:p>
            </p:txBody>
          </p:sp>
        </p:grpSp>
      </p:grpSp>
      <p:sp>
        <p:nvSpPr>
          <p:cNvPr id="6211"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12"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fld id="{F7DDDA78-D419-4D49-8907-90F166E5169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fld id="{03EED59C-E822-49EE-A6E4-48BC6FA5A8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fld id="{430C16B8-A720-49A3-8AD8-CEE2D6ED1E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fld id="{B472E87F-03FC-4F9B-8B1E-8E6A7BB22F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dt" sz="half" idx="10"/>
          </p:nvPr>
        </p:nvSpPr>
        <p:spPr>
          <a:ln/>
        </p:spPr>
        <p:txBody>
          <a:bodyPr/>
          <a:lstStyle>
            <a:lvl1pPr>
              <a:defRPr/>
            </a:lvl1pPr>
          </a:lstStyle>
          <a:p>
            <a:pPr>
              <a:defRPr/>
            </a:pPr>
            <a:endParaRPr lang="en-US"/>
          </a:p>
        </p:txBody>
      </p:sp>
      <p:sp>
        <p:nvSpPr>
          <p:cNvPr id="5" name="Rectangle 66"/>
          <p:cNvSpPr>
            <a:spLocks noGrp="1" noChangeArrowheads="1"/>
          </p:cNvSpPr>
          <p:nvPr>
            <p:ph type="ftr" sz="quarter" idx="11"/>
          </p:nvPr>
        </p:nvSpPr>
        <p:spPr>
          <a:ln/>
        </p:spPr>
        <p:txBody>
          <a:bodyPr/>
          <a:lstStyle>
            <a:lvl1pPr>
              <a:defRPr/>
            </a:lvl1pPr>
          </a:lstStyle>
          <a:p>
            <a:pPr>
              <a:defRPr/>
            </a:pPr>
            <a:endParaRPr lang="en-US"/>
          </a:p>
        </p:txBody>
      </p:sp>
      <p:sp>
        <p:nvSpPr>
          <p:cNvPr id="6" name="Rectangle 67"/>
          <p:cNvSpPr>
            <a:spLocks noGrp="1" noChangeArrowheads="1"/>
          </p:cNvSpPr>
          <p:nvPr>
            <p:ph type="sldNum" sz="quarter" idx="12"/>
          </p:nvPr>
        </p:nvSpPr>
        <p:spPr>
          <a:ln/>
        </p:spPr>
        <p:txBody>
          <a:bodyPr/>
          <a:lstStyle>
            <a:lvl1pPr>
              <a:defRPr/>
            </a:lvl1pPr>
          </a:lstStyle>
          <a:p>
            <a:fld id="{88C19326-A19D-4BE8-9A84-E30D6985E7A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fld id="{BD4C41C6-57A7-408D-A117-E53C776211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5"/>
          <p:cNvSpPr>
            <a:spLocks noGrp="1" noChangeArrowheads="1"/>
          </p:cNvSpPr>
          <p:nvPr>
            <p:ph type="dt" sz="half" idx="10"/>
          </p:nvPr>
        </p:nvSpPr>
        <p:spPr>
          <a:ln/>
        </p:spPr>
        <p:txBody>
          <a:bodyPr/>
          <a:lstStyle>
            <a:lvl1pPr>
              <a:defRPr/>
            </a:lvl1pPr>
          </a:lstStyle>
          <a:p>
            <a:pPr>
              <a:defRPr/>
            </a:pPr>
            <a:endParaRPr lang="en-US"/>
          </a:p>
        </p:txBody>
      </p:sp>
      <p:sp>
        <p:nvSpPr>
          <p:cNvPr id="8" name="Rectangle 66"/>
          <p:cNvSpPr>
            <a:spLocks noGrp="1" noChangeArrowheads="1"/>
          </p:cNvSpPr>
          <p:nvPr>
            <p:ph type="ftr" sz="quarter" idx="11"/>
          </p:nvPr>
        </p:nvSpPr>
        <p:spPr>
          <a:ln/>
        </p:spPr>
        <p:txBody>
          <a:bodyPr/>
          <a:lstStyle>
            <a:lvl1pPr>
              <a:defRPr/>
            </a:lvl1pPr>
          </a:lstStyle>
          <a:p>
            <a:pPr>
              <a:defRPr/>
            </a:pPr>
            <a:endParaRPr lang="en-US"/>
          </a:p>
        </p:txBody>
      </p:sp>
      <p:sp>
        <p:nvSpPr>
          <p:cNvPr id="9" name="Rectangle 67"/>
          <p:cNvSpPr>
            <a:spLocks noGrp="1" noChangeArrowheads="1"/>
          </p:cNvSpPr>
          <p:nvPr>
            <p:ph type="sldNum" sz="quarter" idx="12"/>
          </p:nvPr>
        </p:nvSpPr>
        <p:spPr>
          <a:ln/>
        </p:spPr>
        <p:txBody>
          <a:bodyPr/>
          <a:lstStyle>
            <a:lvl1pPr>
              <a:defRPr/>
            </a:lvl1pPr>
          </a:lstStyle>
          <a:p>
            <a:fld id="{05C69CD5-4096-4FD0-B4AF-9A4C37F779D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5"/>
          <p:cNvSpPr>
            <a:spLocks noGrp="1" noChangeArrowheads="1"/>
          </p:cNvSpPr>
          <p:nvPr>
            <p:ph type="dt" sz="half" idx="10"/>
          </p:nvPr>
        </p:nvSpPr>
        <p:spPr>
          <a:ln/>
        </p:spPr>
        <p:txBody>
          <a:bodyPr/>
          <a:lstStyle>
            <a:lvl1pPr>
              <a:defRPr/>
            </a:lvl1pPr>
          </a:lstStyle>
          <a:p>
            <a:pPr>
              <a:defRPr/>
            </a:pPr>
            <a:endParaRPr lang="en-US"/>
          </a:p>
        </p:txBody>
      </p:sp>
      <p:sp>
        <p:nvSpPr>
          <p:cNvPr id="4" name="Rectangle 66"/>
          <p:cNvSpPr>
            <a:spLocks noGrp="1" noChangeArrowheads="1"/>
          </p:cNvSpPr>
          <p:nvPr>
            <p:ph type="ftr" sz="quarter" idx="11"/>
          </p:nvPr>
        </p:nvSpPr>
        <p:spPr>
          <a:ln/>
        </p:spPr>
        <p:txBody>
          <a:bodyPr/>
          <a:lstStyle>
            <a:lvl1pPr>
              <a:defRPr/>
            </a:lvl1pPr>
          </a:lstStyle>
          <a:p>
            <a:pPr>
              <a:defRPr/>
            </a:pPr>
            <a:endParaRPr lang="en-US"/>
          </a:p>
        </p:txBody>
      </p:sp>
      <p:sp>
        <p:nvSpPr>
          <p:cNvPr id="5" name="Rectangle 67"/>
          <p:cNvSpPr>
            <a:spLocks noGrp="1" noChangeArrowheads="1"/>
          </p:cNvSpPr>
          <p:nvPr>
            <p:ph type="sldNum" sz="quarter" idx="12"/>
          </p:nvPr>
        </p:nvSpPr>
        <p:spPr>
          <a:ln/>
        </p:spPr>
        <p:txBody>
          <a:bodyPr/>
          <a:lstStyle>
            <a:lvl1pPr>
              <a:defRPr/>
            </a:lvl1pPr>
          </a:lstStyle>
          <a:p>
            <a:fld id="{627CFDFF-8D2E-4FBE-B337-789D88BCD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en-US"/>
          </a:p>
        </p:txBody>
      </p:sp>
      <p:sp>
        <p:nvSpPr>
          <p:cNvPr id="3" name="Rectangle 66"/>
          <p:cNvSpPr>
            <a:spLocks noGrp="1" noChangeArrowheads="1"/>
          </p:cNvSpPr>
          <p:nvPr>
            <p:ph type="ftr" sz="quarter" idx="11"/>
          </p:nvPr>
        </p:nvSpPr>
        <p:spPr>
          <a:ln/>
        </p:spPr>
        <p:txBody>
          <a:bodyPr/>
          <a:lstStyle>
            <a:lvl1pPr>
              <a:defRPr/>
            </a:lvl1pPr>
          </a:lstStyle>
          <a:p>
            <a:pPr>
              <a:defRPr/>
            </a:pPr>
            <a:endParaRPr lang="en-US"/>
          </a:p>
        </p:txBody>
      </p:sp>
      <p:sp>
        <p:nvSpPr>
          <p:cNvPr id="4" name="Rectangle 67"/>
          <p:cNvSpPr>
            <a:spLocks noGrp="1" noChangeArrowheads="1"/>
          </p:cNvSpPr>
          <p:nvPr>
            <p:ph type="sldNum" sz="quarter" idx="12"/>
          </p:nvPr>
        </p:nvSpPr>
        <p:spPr>
          <a:ln/>
        </p:spPr>
        <p:txBody>
          <a:bodyPr/>
          <a:lstStyle>
            <a:lvl1pPr>
              <a:defRPr/>
            </a:lvl1pPr>
          </a:lstStyle>
          <a:p>
            <a:fld id="{EE6CAD9A-6CAD-44B1-943E-90DAB594BD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fld id="{021153FC-EE93-43FA-89AF-3A498F54706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dt" sz="half" idx="10"/>
          </p:nvPr>
        </p:nvSpPr>
        <p:spPr>
          <a:ln/>
        </p:spPr>
        <p:txBody>
          <a:bodyPr/>
          <a:lstStyle>
            <a:lvl1pPr>
              <a:defRPr/>
            </a:lvl1pPr>
          </a:lstStyle>
          <a:p>
            <a:pPr>
              <a:defRPr/>
            </a:pPr>
            <a:endParaRPr lang="en-US"/>
          </a:p>
        </p:txBody>
      </p:sp>
      <p:sp>
        <p:nvSpPr>
          <p:cNvPr id="6" name="Rectangle 66"/>
          <p:cNvSpPr>
            <a:spLocks noGrp="1" noChangeArrowheads="1"/>
          </p:cNvSpPr>
          <p:nvPr>
            <p:ph type="ftr" sz="quarter" idx="11"/>
          </p:nvPr>
        </p:nvSpPr>
        <p:spPr>
          <a:ln/>
        </p:spPr>
        <p:txBody>
          <a:bodyPr/>
          <a:lstStyle>
            <a:lvl1pPr>
              <a:defRPr/>
            </a:lvl1pPr>
          </a:lstStyle>
          <a:p>
            <a:pPr>
              <a:defRPr/>
            </a:pPr>
            <a:endParaRPr lang="en-US"/>
          </a:p>
        </p:txBody>
      </p:sp>
      <p:sp>
        <p:nvSpPr>
          <p:cNvPr id="7" name="Rectangle 67"/>
          <p:cNvSpPr>
            <a:spLocks noGrp="1" noChangeArrowheads="1"/>
          </p:cNvSpPr>
          <p:nvPr>
            <p:ph type="sldNum" sz="quarter" idx="12"/>
          </p:nvPr>
        </p:nvSpPr>
        <p:spPr>
          <a:ln/>
        </p:spPr>
        <p:txBody>
          <a:bodyPr/>
          <a:lstStyle>
            <a:lvl1pPr>
              <a:defRPr/>
            </a:lvl1pPr>
          </a:lstStyle>
          <a:p>
            <a:fld id="{CE1AC829-8E73-48E1-BCDB-4ED7A84ADD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5125"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26"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27"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28"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29"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0"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1"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2"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3"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4"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5"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6"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7"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8"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39"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0"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1"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2"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3"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4"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5"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6"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grpSp>
          <p:grpSp>
            <p:nvGrpSpPr>
              <p:cNvPr id="1040" name="Group 27"/>
              <p:cNvGrpSpPr>
                <a:grpSpLocks/>
              </p:cNvGrpSpPr>
              <p:nvPr/>
            </p:nvGrpSpPr>
            <p:grpSpPr bwMode="auto">
              <a:xfrm>
                <a:off x="192" y="0"/>
                <a:ext cx="5376" cy="4320"/>
                <a:chOff x="192" y="0"/>
                <a:chExt cx="5376" cy="4320"/>
              </a:xfrm>
            </p:grpSpPr>
            <p:sp>
              <p:nvSpPr>
                <p:cNvPr id="5148"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49"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0"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1"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2"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3"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4"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5"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6"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7"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8"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59"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0"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1"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2"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3"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4"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5"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6"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7"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8"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69"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0"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1"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2"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3"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4"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5"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sp>
              <p:nvSpPr>
                <p:cNvPr id="5176"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en-US">
                    <a:ea typeface="+mn-ea"/>
                  </a:endParaRPr>
                </a:p>
              </p:txBody>
            </p:sp>
          </p:grpSp>
        </p:grpSp>
        <p:sp>
          <p:nvSpPr>
            <p:cNvPr id="5177"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en-US">
                <a:ea typeface="+mn-ea"/>
              </a:endParaRPr>
            </a:p>
          </p:txBody>
        </p:sp>
        <p:sp>
          <p:nvSpPr>
            <p:cNvPr id="5178"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grpSp>
          <p:nvGrpSpPr>
            <p:cNvPr id="1035" name="Group 59"/>
            <p:cNvGrpSpPr>
              <a:grpSpLocks/>
            </p:cNvGrpSpPr>
            <p:nvPr/>
          </p:nvGrpSpPr>
          <p:grpSpPr bwMode="auto">
            <a:xfrm>
              <a:off x="261" y="892"/>
              <a:ext cx="1124" cy="1464"/>
              <a:chOff x="96" y="916"/>
              <a:chExt cx="2208" cy="2876"/>
            </a:xfrm>
          </p:grpSpPr>
          <p:sp>
            <p:nvSpPr>
              <p:cNvPr id="5180"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5181"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en-US">
                  <a:ea typeface="+mn-ea"/>
                </a:endParaRPr>
              </a:p>
            </p:txBody>
          </p:sp>
          <p:sp>
            <p:nvSpPr>
              <p:cNvPr id="5182"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path>
                  <a:path w="43195" h="43200" stroke="0" extrusionOk="0">
                    <a:moveTo>
                      <a:pt x="21114" y="5"/>
                    </a:moveTo>
                    <a:cubicBezTo>
                      <a:pt x="21274" y="1"/>
                      <a:pt x="21434" y="-1"/>
                      <a:pt x="21595" y="-1"/>
                    </a:cubicBezTo>
                    <a:cubicBezTo>
                      <a:pt x="33524" y="0"/>
                      <a:pt x="43195" y="9670"/>
                      <a:pt x="43195" y="21600"/>
                    </a:cubicBezTo>
                    <a:cubicBezTo>
                      <a:pt x="43195" y="33529"/>
                      <a:pt x="33524" y="43200"/>
                      <a:pt x="21595" y="43200"/>
                    </a:cubicBezTo>
                    <a:cubicBezTo>
                      <a:pt x="9843" y="43199"/>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en-US">
                  <a:ea typeface="+mn-ea"/>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85"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mn-ea"/>
              </a:defRPr>
            </a:lvl1pPr>
          </a:lstStyle>
          <a:p>
            <a:pPr>
              <a:defRPr/>
            </a:pPr>
            <a:endParaRPr lang="en-US"/>
          </a:p>
        </p:txBody>
      </p:sp>
      <p:sp>
        <p:nvSpPr>
          <p:cNvPr id="5186"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a typeface="+mn-ea"/>
              </a:defRPr>
            </a:lvl1pPr>
          </a:lstStyle>
          <a:p>
            <a:pPr>
              <a:defRPr/>
            </a:pPr>
            <a:endParaRPr lang="en-US"/>
          </a:p>
        </p:txBody>
      </p:sp>
      <p:sp>
        <p:nvSpPr>
          <p:cNvPr id="5187"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B4055911-089E-4319-9985-44F2E3821BE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hlink"/>
        </a:buClr>
        <a:buSzPct val="110000"/>
        <a:buFont typeface="Wingdings" charset="2"/>
        <a:buBlip>
          <a:blip r:embed="rId13"/>
        </a:buBlip>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60000"/>
        <a:buFont typeface="Wingdings"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hlink"/>
        </a:buClr>
        <a:buSzPct val="95000"/>
        <a:buFont typeface="Wingdings" charset="2"/>
        <a:buChar char="w"/>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65000"/>
        <a:buFont typeface="Wingdings" charset="2"/>
        <a:buChar char="n"/>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hlink"/>
        </a:buClr>
        <a:buSzPct val="60000"/>
        <a:buFont typeface="Wingdings" charset="2"/>
        <a:buChar char="n"/>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hlink"/>
        </a:buClr>
        <a:buSzPct val="60000"/>
        <a:buFont typeface="Wingdings" charset="2"/>
        <a:buChar char="n"/>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hlink"/>
        </a:buClr>
        <a:buSzPct val="60000"/>
        <a:buFont typeface="Wingdings" charset="2"/>
        <a:buChar char="n"/>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hlink"/>
        </a:buClr>
        <a:buSzPct val="60000"/>
        <a:buFont typeface="Wingdings" charset="2"/>
        <a:buChar char="n"/>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hlink"/>
        </a:buClr>
        <a:buSzPct val="60000"/>
        <a:buFont typeface="Wingdings" charset="2"/>
        <a:buChar char="n"/>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Example.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1828800"/>
            <a:ext cx="7772400" cy="1143000"/>
          </a:xfrm>
        </p:spPr>
        <p:txBody>
          <a:bodyPr/>
          <a:lstStyle/>
          <a:p>
            <a:pPr eaLnBrk="1" hangingPunct="1"/>
            <a:r>
              <a:rPr lang="en-US" b="1" smtClean="0">
                <a:latin typeface="Arial" charset="0"/>
              </a:rPr>
              <a:t>Types of Experiments &amp; Research Designs</a:t>
            </a:r>
          </a:p>
        </p:txBody>
      </p:sp>
      <p:sp>
        <p:nvSpPr>
          <p:cNvPr id="13315" name="Rectangle 3" descr="Rectangle: Click to edit Master text styles&#10;Second level&#10;Third level&#10;Fourth level&#10;Fifth level"/>
          <p:cNvSpPr>
            <a:spLocks noGrp="1" noChangeArrowheads="1"/>
          </p:cNvSpPr>
          <p:nvPr>
            <p:ph type="subTitle" idx="1"/>
          </p:nvPr>
        </p:nvSpPr>
        <p:spPr>
          <a:xfrm>
            <a:off x="1219200" y="3810000"/>
            <a:ext cx="6858000" cy="1679575"/>
          </a:xfrm>
        </p:spPr>
        <p:txBody>
          <a:bodyPr/>
          <a:lstStyle/>
          <a:p>
            <a:pPr algn="r" eaLnBrk="1" hangingPunct="1"/>
            <a:r>
              <a:rPr lang="en-US" sz="2000" smtClean="0"/>
              <a:t>UAPP 702: Research Design for Urban &amp; Public Policy</a:t>
            </a:r>
            <a:endParaRPr lang="en-US" sz="2000" smtClean="0">
              <a:latin typeface="Arial" charset="0"/>
            </a:endParaRPr>
          </a:p>
          <a:p>
            <a:pPr algn="r" eaLnBrk="1" hangingPunct="1"/>
            <a:r>
              <a:rPr lang="en-US" sz="2000" smtClean="0">
                <a:latin typeface="Arial" charset="0"/>
              </a:rPr>
              <a:t>Based on notes from Steven W. Peuquet.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 Experiments</a:t>
            </a:r>
            <a:endParaRPr lang="en-US" sz="4800" b="1" smtClean="0">
              <a:latin typeface="Arial" charset="0"/>
            </a:endParaRPr>
          </a:p>
        </p:txBody>
      </p:sp>
      <p:sp>
        <p:nvSpPr>
          <p:cNvPr id="22531" name="Rectangle 3" descr="Rectangle: Click to edit Master text styles&#10;Second level&#10;Third level&#10;Fourth level&#10;Fifth level"/>
          <p:cNvSpPr>
            <a:spLocks noGrp="1" noChangeArrowheads="1"/>
          </p:cNvSpPr>
          <p:nvPr>
            <p:ph type="body" idx="1"/>
          </p:nvPr>
        </p:nvSpPr>
        <p:spPr>
          <a:xfrm>
            <a:off x="457200" y="1676400"/>
            <a:ext cx="8229600" cy="4876800"/>
          </a:xfrm>
        </p:spPr>
        <p:txBody>
          <a:bodyPr/>
          <a:lstStyle/>
          <a:p>
            <a:pPr eaLnBrk="1" hangingPunct="1">
              <a:buFont typeface="Wingdings" charset="2"/>
              <a:buNone/>
            </a:pPr>
            <a:r>
              <a:rPr lang="en-US" smtClean="0">
                <a:latin typeface="Arial" charset="0"/>
              </a:rPr>
              <a:t>   </a:t>
            </a:r>
            <a:r>
              <a:rPr lang="en-US" i="1" smtClean="0">
                <a:latin typeface="Arial" charset="0"/>
              </a:rPr>
              <a:t>Natural experiments</a:t>
            </a:r>
            <a:r>
              <a:rPr lang="en-US" smtClean="0">
                <a:latin typeface="Arial" charset="0"/>
              </a:rPr>
              <a:t> are happening around us all the time.  They are not </a:t>
            </a:r>
            <a:r>
              <a:rPr lang="en-US" i="1" smtClean="0">
                <a:latin typeface="Arial" charset="0"/>
              </a:rPr>
              <a:t>conducted</a:t>
            </a:r>
            <a:r>
              <a:rPr lang="en-US" smtClean="0">
                <a:latin typeface="Arial" charset="0"/>
              </a:rPr>
              <a:t> by researchers, but simply </a:t>
            </a:r>
            <a:r>
              <a:rPr lang="en-US" u="sng" smtClean="0">
                <a:latin typeface="Arial" charset="0"/>
              </a:rPr>
              <a:t>evaluated</a:t>
            </a:r>
            <a:r>
              <a:rPr lang="en-US" smtClean="0">
                <a:latin typeface="Arial" charset="0"/>
              </a:rPr>
              <a:t> by researchers.  In other words, the researcher does not have control over the application of the treatment.  This also means that there is no control over what groups receive the treatment and the composition of those groups.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 Experiments</a:t>
            </a:r>
            <a:endParaRPr lang="en-US" sz="4800" b="1" smtClean="0">
              <a:latin typeface="Arial" charset="0"/>
            </a:endParaRPr>
          </a:p>
        </p:txBody>
      </p:sp>
      <p:sp>
        <p:nvSpPr>
          <p:cNvPr id="23555" name="Rectangle 3" descr="Rectangle: Click to edit Master text styles&#10;Second level&#10;Third level&#10;Fourth level&#10;Fifth level"/>
          <p:cNvSpPr>
            <a:spLocks noGrp="1" noChangeArrowheads="1"/>
          </p:cNvSpPr>
          <p:nvPr>
            <p:ph type="body" idx="1"/>
          </p:nvPr>
        </p:nvSpPr>
        <p:spPr>
          <a:xfrm>
            <a:off x="838200" y="1828800"/>
            <a:ext cx="7696200" cy="4343400"/>
          </a:xfrm>
        </p:spPr>
        <p:txBody>
          <a:bodyPr/>
          <a:lstStyle/>
          <a:p>
            <a:pPr eaLnBrk="1" hangingPunct="1">
              <a:lnSpc>
                <a:spcPct val="90000"/>
              </a:lnSpc>
              <a:buFont typeface="Wingdings" charset="2"/>
              <a:buNone/>
            </a:pPr>
            <a:r>
              <a:rPr lang="en-US" sz="2800" smtClean="0">
                <a:latin typeface="Arial" charset="0"/>
              </a:rPr>
              <a:t>Examples:</a:t>
            </a:r>
          </a:p>
          <a:p>
            <a:pPr eaLnBrk="1" hangingPunct="1">
              <a:lnSpc>
                <a:spcPct val="60000"/>
              </a:lnSpc>
              <a:buFont typeface="Wingdings" charset="2"/>
              <a:buNone/>
            </a:pPr>
            <a:endParaRPr lang="en-US" sz="2800" smtClean="0">
              <a:latin typeface="Arial" charset="0"/>
            </a:endParaRPr>
          </a:p>
          <a:p>
            <a:pPr eaLnBrk="1" hangingPunct="1">
              <a:lnSpc>
                <a:spcPct val="90000"/>
              </a:lnSpc>
            </a:pPr>
            <a:r>
              <a:rPr lang="en-US" sz="2800" smtClean="0">
                <a:latin typeface="Arial" charset="0"/>
              </a:rPr>
              <a:t>Migration patterns of people — some people migrate, some don’t.</a:t>
            </a:r>
          </a:p>
          <a:p>
            <a:pPr eaLnBrk="1" hangingPunct="1">
              <a:lnSpc>
                <a:spcPct val="50000"/>
              </a:lnSpc>
            </a:pPr>
            <a:endParaRPr lang="en-US" sz="2800" smtClean="0">
              <a:latin typeface="Arial" charset="0"/>
            </a:endParaRPr>
          </a:p>
          <a:p>
            <a:pPr eaLnBrk="1" hangingPunct="1">
              <a:lnSpc>
                <a:spcPct val="90000"/>
              </a:lnSpc>
            </a:pPr>
            <a:r>
              <a:rPr lang="en-US" sz="2800" smtClean="0">
                <a:latin typeface="Arial" charset="0"/>
              </a:rPr>
              <a:t>Some middle class Latino students go to college, some don’t.</a:t>
            </a:r>
          </a:p>
          <a:p>
            <a:pPr eaLnBrk="1" hangingPunct="1">
              <a:lnSpc>
                <a:spcPct val="50000"/>
              </a:lnSpc>
              <a:buFont typeface="Wingdings" charset="2"/>
              <a:buNone/>
            </a:pPr>
            <a:endParaRPr lang="en-US" sz="2800" smtClean="0">
              <a:latin typeface="Arial" charset="0"/>
            </a:endParaRPr>
          </a:p>
          <a:p>
            <a:pPr eaLnBrk="1" hangingPunct="1">
              <a:lnSpc>
                <a:spcPct val="90000"/>
              </a:lnSpc>
              <a:buFont typeface="Wingdings" charset="2"/>
              <a:buNone/>
            </a:pPr>
            <a:r>
              <a:rPr lang="en-US" sz="2800" u="sng" smtClean="0">
                <a:latin typeface="Arial" charset="0"/>
              </a:rPr>
              <a:t>Note</a:t>
            </a:r>
            <a:r>
              <a:rPr lang="en-US" sz="2800" smtClean="0">
                <a:latin typeface="Arial" charset="0"/>
              </a:rPr>
              <a:t>: Each of these situations tests something</a:t>
            </a:r>
          </a:p>
          <a:p>
            <a:pPr eaLnBrk="1" hangingPunct="1">
              <a:lnSpc>
                <a:spcPct val="90000"/>
              </a:lnSpc>
              <a:buFont typeface="Wingdings" charset="2"/>
              <a:buNone/>
            </a:pPr>
            <a:r>
              <a:rPr lang="en-US" sz="2800" smtClean="0">
                <a:latin typeface="Arial" charset="0"/>
              </a:rPr>
              <a:t>about human behavior, the question is: “What</a:t>
            </a:r>
          </a:p>
          <a:p>
            <a:pPr eaLnBrk="1" hangingPunct="1">
              <a:lnSpc>
                <a:spcPct val="90000"/>
              </a:lnSpc>
              <a:buFont typeface="Wingdings" charset="2"/>
              <a:buNone/>
            </a:pPr>
            <a:r>
              <a:rPr lang="en-US" sz="2800" smtClean="0">
                <a:latin typeface="Arial" charset="0"/>
              </a:rPr>
              <a:t>is being tested by what is going 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Naturalistic Experiments</a:t>
            </a:r>
            <a:endParaRPr lang="en-US" sz="4800" b="1" smtClean="0">
              <a:latin typeface="Arial" charset="0"/>
            </a:endParaRPr>
          </a:p>
        </p:txBody>
      </p:sp>
      <p:sp>
        <p:nvSpPr>
          <p:cNvPr id="24579" name="Rectangle 3" descr="Rectangle: Click to edit Master text styles&#10;Second level&#10;Third level&#10;Fourth level&#10;Fifth level"/>
          <p:cNvSpPr>
            <a:spLocks noGrp="1" noChangeArrowheads="1"/>
          </p:cNvSpPr>
          <p:nvPr>
            <p:ph type="body" idx="1"/>
          </p:nvPr>
        </p:nvSpPr>
        <p:spPr>
          <a:xfrm>
            <a:off x="762000" y="1981200"/>
            <a:ext cx="7696200" cy="4572000"/>
          </a:xfrm>
        </p:spPr>
        <p:txBody>
          <a:bodyPr/>
          <a:lstStyle/>
          <a:p>
            <a:pPr eaLnBrk="1" hangingPunct="1">
              <a:buFont typeface="Wingdings" charset="2"/>
              <a:buNone/>
            </a:pPr>
            <a:r>
              <a:rPr lang="en-US" smtClean="0">
                <a:latin typeface="Arial" charset="0"/>
              </a:rPr>
              <a:t>  </a:t>
            </a:r>
            <a:r>
              <a:rPr lang="en-US" sz="3600" smtClean="0">
                <a:latin typeface="Arial" charset="0"/>
              </a:rPr>
              <a:t>In </a:t>
            </a:r>
            <a:r>
              <a:rPr lang="en-US" sz="3600" i="1" smtClean="0">
                <a:latin typeface="Arial" charset="0"/>
              </a:rPr>
              <a:t>naturalistic experiments</a:t>
            </a:r>
            <a:r>
              <a:rPr lang="en-US" sz="3600" smtClean="0">
                <a:latin typeface="Arial" charset="0"/>
              </a:rPr>
              <a:t>, one contrives to collect experimental data under natural conditions.  You make the data happen out in the natural world (not in the lab), and you evaluate the results.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Naturalistic Experiments</a:t>
            </a:r>
            <a:endParaRPr lang="en-US" sz="4800" b="1" smtClean="0">
              <a:latin typeface="Arial" charset="0"/>
            </a:endParaRPr>
          </a:p>
        </p:txBody>
      </p:sp>
      <p:sp>
        <p:nvSpPr>
          <p:cNvPr id="25603" name="Rectangle 3" descr="Rectangle: Click to edit Master text styles&#10;Second level&#10;Third level&#10;Fourth level&#10;Fifth level"/>
          <p:cNvSpPr>
            <a:spLocks noGrp="1" noChangeArrowheads="1"/>
          </p:cNvSpPr>
          <p:nvPr>
            <p:ph type="body" idx="1"/>
          </p:nvPr>
        </p:nvSpPr>
        <p:spPr>
          <a:xfrm>
            <a:off x="762000" y="1981200"/>
            <a:ext cx="7924800" cy="4572000"/>
          </a:xfrm>
        </p:spPr>
        <p:txBody>
          <a:bodyPr/>
          <a:lstStyle/>
          <a:p>
            <a:pPr eaLnBrk="1" hangingPunct="1">
              <a:buFont typeface="Wingdings" charset="2"/>
              <a:buNone/>
            </a:pPr>
            <a:r>
              <a:rPr lang="en-US" smtClean="0">
                <a:latin typeface="Arial" charset="0"/>
              </a:rPr>
              <a:t>  </a:t>
            </a:r>
            <a:r>
              <a:rPr lang="en-US" sz="3600" smtClean="0">
                <a:latin typeface="Arial" charset="0"/>
              </a:rPr>
              <a:t>The difference between a </a:t>
            </a:r>
            <a:r>
              <a:rPr lang="en-US" sz="3600" i="1" smtClean="0">
                <a:latin typeface="Arial" charset="0"/>
              </a:rPr>
              <a:t>natural experiment</a:t>
            </a:r>
            <a:r>
              <a:rPr lang="en-US" sz="3600" smtClean="0">
                <a:latin typeface="Arial" charset="0"/>
              </a:rPr>
              <a:t> and a </a:t>
            </a:r>
            <a:r>
              <a:rPr lang="en-US" sz="3600" i="1" smtClean="0">
                <a:latin typeface="Arial" charset="0"/>
              </a:rPr>
              <a:t>naturalistic experiment</a:t>
            </a:r>
            <a:r>
              <a:rPr lang="en-US" sz="3600" smtClean="0">
                <a:latin typeface="Arial" charset="0"/>
              </a:rPr>
              <a:t> is that the first just happens, the second must be contrived to happen.</a:t>
            </a:r>
          </a:p>
          <a:p>
            <a:pPr eaLnBrk="1" hangingPunct="1">
              <a:buFont typeface="Wingdings" charset="2"/>
              <a:buNone/>
            </a:pPr>
            <a:endParaRPr lang="en-US" sz="360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Naturalistic Experiments</a:t>
            </a:r>
            <a:endParaRPr lang="en-US" sz="4800" b="1" smtClean="0">
              <a:latin typeface="Arial" charset="0"/>
            </a:endParaRPr>
          </a:p>
        </p:txBody>
      </p:sp>
      <p:sp>
        <p:nvSpPr>
          <p:cNvPr id="26627" name="Rectangle 3" descr="Rectangle: Click to edit Master text styles&#10;Second level&#10;Third level&#10;Fourth level&#10;Fifth level"/>
          <p:cNvSpPr>
            <a:spLocks noGrp="1" noChangeArrowheads="1"/>
          </p:cNvSpPr>
          <p:nvPr>
            <p:ph type="body" idx="1"/>
          </p:nvPr>
        </p:nvSpPr>
        <p:spPr>
          <a:xfrm>
            <a:off x="762000" y="1981200"/>
            <a:ext cx="7696200" cy="4572000"/>
          </a:xfrm>
        </p:spPr>
        <p:txBody>
          <a:bodyPr/>
          <a:lstStyle/>
          <a:p>
            <a:pPr eaLnBrk="1" hangingPunct="1">
              <a:buFont typeface="Wingdings" charset="2"/>
              <a:buNone/>
            </a:pPr>
            <a:r>
              <a:rPr lang="en-US" smtClean="0">
                <a:latin typeface="Arial" charset="0"/>
              </a:rPr>
              <a:t>  </a:t>
            </a:r>
            <a:r>
              <a:rPr lang="en-US" sz="3600" i="1" smtClean="0">
                <a:latin typeface="Arial" charset="0"/>
              </a:rPr>
              <a:t>Naturalistic experiments</a:t>
            </a:r>
            <a:r>
              <a:rPr lang="en-US" sz="3600" smtClean="0">
                <a:latin typeface="Arial" charset="0"/>
              </a:rPr>
              <a:t> deviate from </a:t>
            </a:r>
            <a:r>
              <a:rPr lang="en-US" sz="3600" i="1" smtClean="0">
                <a:latin typeface="Arial" charset="0"/>
              </a:rPr>
              <a:t>true experiments</a:t>
            </a:r>
            <a:r>
              <a:rPr lang="en-US" sz="3600" smtClean="0">
                <a:latin typeface="Arial" charset="0"/>
              </a:rPr>
              <a:t> because group membership is not randomly assigned, and exogenous factors (confounding variables) are not controlled.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Naturalistic Experiments</a:t>
            </a:r>
            <a:endParaRPr lang="en-US" sz="4800" b="1" smtClean="0">
              <a:latin typeface="Arial" charset="0"/>
            </a:endParaRPr>
          </a:p>
        </p:txBody>
      </p:sp>
      <p:sp>
        <p:nvSpPr>
          <p:cNvPr id="27651" name="Rectangle 3" descr="Rectangle: Click to edit Master text styles&#10;Second level&#10;Third level&#10;Fourth level&#10;Fifth level"/>
          <p:cNvSpPr>
            <a:spLocks noGrp="1" noChangeArrowheads="1"/>
          </p:cNvSpPr>
          <p:nvPr>
            <p:ph type="body" idx="1"/>
          </p:nvPr>
        </p:nvSpPr>
        <p:spPr>
          <a:xfrm>
            <a:off x="762000" y="1752600"/>
            <a:ext cx="7848600" cy="4572000"/>
          </a:xfrm>
        </p:spPr>
        <p:txBody>
          <a:bodyPr/>
          <a:lstStyle/>
          <a:p>
            <a:pPr eaLnBrk="1" hangingPunct="1">
              <a:lnSpc>
                <a:spcPct val="90000"/>
              </a:lnSpc>
              <a:buFont typeface="Wingdings" charset="2"/>
              <a:buNone/>
            </a:pPr>
            <a:r>
              <a:rPr lang="en-US" sz="2800" smtClean="0">
                <a:latin typeface="Arial" charset="0"/>
              </a:rPr>
              <a:t>Examples:</a:t>
            </a:r>
          </a:p>
          <a:p>
            <a:pPr eaLnBrk="1" hangingPunct="1">
              <a:lnSpc>
                <a:spcPct val="60000"/>
              </a:lnSpc>
            </a:pPr>
            <a:endParaRPr lang="en-US" sz="2800" smtClean="0">
              <a:latin typeface="Arial" charset="0"/>
            </a:endParaRPr>
          </a:p>
          <a:p>
            <a:pPr eaLnBrk="1" hangingPunct="1">
              <a:lnSpc>
                <a:spcPct val="90000"/>
              </a:lnSpc>
            </a:pPr>
            <a:r>
              <a:rPr lang="en-US" sz="2800" smtClean="0">
                <a:latin typeface="Arial" charset="0"/>
              </a:rPr>
              <a:t>Links needed to connect any two randomly selected people (passage of folders)</a:t>
            </a:r>
          </a:p>
          <a:p>
            <a:pPr eaLnBrk="1" hangingPunct="1">
              <a:lnSpc>
                <a:spcPct val="60000"/>
              </a:lnSpc>
            </a:pPr>
            <a:endParaRPr lang="en-US" sz="2800" smtClean="0">
              <a:latin typeface="Arial" charset="0"/>
            </a:endParaRPr>
          </a:p>
          <a:p>
            <a:pPr eaLnBrk="1" hangingPunct="1">
              <a:lnSpc>
                <a:spcPct val="90000"/>
              </a:lnSpc>
            </a:pPr>
            <a:r>
              <a:rPr lang="en-US" sz="2800" smtClean="0">
                <a:latin typeface="Arial" charset="0"/>
              </a:rPr>
              <a:t>Patience of drivers behind a car that did not move soon after a red light turned green (independent variables: newness of car and dress of driver)</a:t>
            </a:r>
          </a:p>
          <a:p>
            <a:pPr eaLnBrk="1" hangingPunct="1">
              <a:lnSpc>
                <a:spcPct val="50000"/>
              </a:lnSpc>
            </a:pPr>
            <a:endParaRPr lang="en-US" sz="2800" smtClean="0">
              <a:latin typeface="Arial" charset="0"/>
            </a:endParaRPr>
          </a:p>
          <a:p>
            <a:pPr eaLnBrk="1" hangingPunct="1">
              <a:lnSpc>
                <a:spcPct val="90000"/>
              </a:lnSpc>
            </a:pPr>
            <a:r>
              <a:rPr lang="en-US" sz="2800" smtClean="0">
                <a:latin typeface="Arial" charset="0"/>
              </a:rPr>
              <a:t>Matched pair testing to uncover discrimination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5"/>
          <p:cNvSpPr txBox="1">
            <a:spLocks noChangeArrowheads="1"/>
          </p:cNvSpPr>
          <p:nvPr/>
        </p:nvSpPr>
        <p:spPr bwMode="auto">
          <a:xfrm>
            <a:off x="1371600" y="2209800"/>
            <a:ext cx="6477000" cy="457200"/>
          </a:xfrm>
          <a:prstGeom prst="rect">
            <a:avLst/>
          </a:prstGeom>
          <a:noFill/>
          <a:ln w="9525">
            <a:noFill/>
            <a:miter lim="800000"/>
            <a:headEnd/>
            <a:tailEnd/>
          </a:ln>
        </p:spPr>
        <p:txBody>
          <a:bodyPr>
            <a:spAutoFit/>
          </a:bodyPr>
          <a:lstStyle/>
          <a:p>
            <a:pPr>
              <a:spcBef>
                <a:spcPct val="50000"/>
              </a:spcBef>
            </a:pPr>
            <a:endParaRPr lang="en-US"/>
          </a:p>
        </p:txBody>
      </p:sp>
      <p:sp>
        <p:nvSpPr>
          <p:cNvPr id="28675" name="Rectangle 9"/>
          <p:cNvSpPr>
            <a:spLocks noChangeArrowheads="1"/>
          </p:cNvSpPr>
          <p:nvPr/>
        </p:nvSpPr>
        <p:spPr bwMode="auto">
          <a:xfrm>
            <a:off x="1139825" y="2043113"/>
            <a:ext cx="6864350" cy="1431925"/>
          </a:xfrm>
          <a:prstGeom prst="rect">
            <a:avLst/>
          </a:prstGeom>
          <a:noFill/>
          <a:ln w="9525">
            <a:noFill/>
            <a:miter lim="800000"/>
            <a:headEnd/>
            <a:tailEnd/>
          </a:ln>
        </p:spPr>
        <p:txBody>
          <a:bodyPr wrap="none">
            <a:spAutoFit/>
          </a:bodyPr>
          <a:lstStyle/>
          <a:p>
            <a:pPr algn="ctr"/>
            <a:r>
              <a:rPr lang="en-US" sz="4400" b="1">
                <a:solidFill>
                  <a:schemeClr val="tx2"/>
                </a:solidFill>
                <a:latin typeface="Arial" charset="0"/>
              </a:rPr>
              <a:t>Internal and External</a:t>
            </a:r>
            <a:br>
              <a:rPr lang="en-US" sz="4400" b="1">
                <a:solidFill>
                  <a:schemeClr val="tx2"/>
                </a:solidFill>
                <a:latin typeface="Arial" charset="0"/>
              </a:rPr>
            </a:br>
            <a:r>
              <a:rPr lang="en-US" sz="4400" b="1">
                <a:solidFill>
                  <a:schemeClr val="tx2"/>
                </a:solidFill>
                <a:latin typeface="Arial" charset="0"/>
              </a:rPr>
              <a:t>Validity of an Experiment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Internal Validity</a:t>
            </a:r>
          </a:p>
        </p:txBody>
      </p:sp>
      <p:sp>
        <p:nvSpPr>
          <p:cNvPr id="29699" name="Rectangle 3" descr="Rectangle: Click to edit Master text styles&#10;Second level&#10;Third level&#10;Fourth level&#10;Fifth level"/>
          <p:cNvSpPr>
            <a:spLocks noGrp="1" noChangeArrowheads="1"/>
          </p:cNvSpPr>
          <p:nvPr>
            <p:ph type="body" idx="1"/>
          </p:nvPr>
        </p:nvSpPr>
        <p:spPr>
          <a:xfrm>
            <a:off x="762000" y="1905000"/>
            <a:ext cx="7696200" cy="4572000"/>
          </a:xfrm>
        </p:spPr>
        <p:txBody>
          <a:bodyPr/>
          <a:lstStyle/>
          <a:p>
            <a:pPr eaLnBrk="1" hangingPunct="1">
              <a:lnSpc>
                <a:spcPct val="90000"/>
              </a:lnSpc>
            </a:pPr>
            <a:r>
              <a:rPr lang="en-US" smtClean="0">
                <a:latin typeface="Arial" charset="0"/>
              </a:rPr>
              <a:t>High </a:t>
            </a:r>
            <a:r>
              <a:rPr lang="en-US" i="1" smtClean="0">
                <a:latin typeface="Arial" charset="0"/>
              </a:rPr>
              <a:t>internal validity</a:t>
            </a:r>
            <a:r>
              <a:rPr lang="en-US" smtClean="0">
                <a:latin typeface="Arial" charset="0"/>
              </a:rPr>
              <a:t> means that changes in the dependent variable were </a:t>
            </a:r>
            <a:r>
              <a:rPr lang="en-US" i="1" smtClean="0">
                <a:latin typeface="Arial" charset="0"/>
              </a:rPr>
              <a:t>caused</a:t>
            </a:r>
            <a:r>
              <a:rPr lang="en-US" smtClean="0">
                <a:latin typeface="Arial" charset="0"/>
              </a:rPr>
              <a:t> by—not merely related to or correlated with—the treatment.</a:t>
            </a:r>
          </a:p>
          <a:p>
            <a:pPr eaLnBrk="1" hangingPunct="1">
              <a:lnSpc>
                <a:spcPct val="50000"/>
              </a:lnSpc>
              <a:buFont typeface="Wingdings" charset="2"/>
              <a:buNone/>
            </a:pPr>
            <a:endParaRPr lang="en-US" smtClean="0">
              <a:latin typeface="Arial" charset="0"/>
            </a:endParaRPr>
          </a:p>
          <a:p>
            <a:pPr eaLnBrk="1" hangingPunct="1">
              <a:lnSpc>
                <a:spcPct val="90000"/>
              </a:lnSpc>
            </a:pPr>
            <a:r>
              <a:rPr lang="en-US" smtClean="0">
                <a:latin typeface="Arial" charset="0"/>
              </a:rPr>
              <a:t>High </a:t>
            </a:r>
            <a:r>
              <a:rPr lang="en-US" i="1" smtClean="0">
                <a:latin typeface="Arial" charset="0"/>
              </a:rPr>
              <a:t>internal validity</a:t>
            </a:r>
            <a:r>
              <a:rPr lang="en-US" smtClean="0">
                <a:latin typeface="Arial" charset="0"/>
              </a:rPr>
              <a:t> can be attained only in an ideal true experimental design, or when steps have been taken to eliminate confounding factors or influences.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Internal Validity</a:t>
            </a:r>
          </a:p>
        </p:txBody>
      </p:sp>
      <p:sp>
        <p:nvSpPr>
          <p:cNvPr id="30723" name="Rectangle 3" descr="Rectangle: Click to edit Master text styles&#10;Second level&#10;Third level&#10;Fourth level&#10;Fifth level"/>
          <p:cNvSpPr>
            <a:spLocks noGrp="1" noChangeArrowheads="1"/>
          </p:cNvSpPr>
          <p:nvPr>
            <p:ph type="body" idx="1"/>
          </p:nvPr>
        </p:nvSpPr>
        <p:spPr>
          <a:xfrm>
            <a:off x="762000" y="1981200"/>
            <a:ext cx="7696200" cy="4572000"/>
          </a:xfrm>
        </p:spPr>
        <p:txBody>
          <a:bodyPr/>
          <a:lstStyle/>
          <a:p>
            <a:pPr eaLnBrk="1" hangingPunct="1">
              <a:buFont typeface="Wingdings" charset="2"/>
              <a:buNone/>
            </a:pPr>
            <a:r>
              <a:rPr lang="en-US" sz="2800" smtClean="0">
                <a:latin typeface="Arial" charset="0"/>
              </a:rPr>
              <a:t>Internal validity can be increased by:</a:t>
            </a:r>
          </a:p>
          <a:p>
            <a:pPr eaLnBrk="1" hangingPunct="1">
              <a:lnSpc>
                <a:spcPct val="70000"/>
              </a:lnSpc>
            </a:pPr>
            <a:endParaRPr lang="en-US" sz="2800" smtClean="0">
              <a:latin typeface="Arial" charset="0"/>
            </a:endParaRPr>
          </a:p>
          <a:p>
            <a:pPr eaLnBrk="1" hangingPunct="1"/>
            <a:r>
              <a:rPr lang="en-US" sz="2800" smtClean="0">
                <a:latin typeface="Arial" charset="0"/>
              </a:rPr>
              <a:t>Repeating an experiment many times, and by changing or adding independent variables;</a:t>
            </a:r>
          </a:p>
          <a:p>
            <a:pPr eaLnBrk="1" hangingPunct="1">
              <a:lnSpc>
                <a:spcPct val="50000"/>
              </a:lnSpc>
            </a:pPr>
            <a:endParaRPr lang="en-US" sz="2800" smtClean="0">
              <a:latin typeface="Arial" charset="0"/>
            </a:endParaRPr>
          </a:p>
          <a:p>
            <a:pPr eaLnBrk="1" hangingPunct="1"/>
            <a:r>
              <a:rPr lang="en-US" sz="2800" smtClean="0">
                <a:latin typeface="Arial" charset="0"/>
              </a:rPr>
              <a:t>Switching the control and experimental groups</a:t>
            </a:r>
          </a:p>
          <a:p>
            <a:pPr eaLnBrk="1" hangingPunct="1">
              <a:lnSpc>
                <a:spcPct val="60000"/>
              </a:lnSpc>
            </a:pPr>
            <a:endParaRPr lang="en-US" sz="2800" smtClean="0">
              <a:latin typeface="Arial" charset="0"/>
            </a:endParaRPr>
          </a:p>
          <a:p>
            <a:pPr eaLnBrk="1" hangingPunct="1"/>
            <a:r>
              <a:rPr lang="en-US" sz="2800" smtClean="0">
                <a:latin typeface="Arial" charset="0"/>
              </a:rPr>
              <a:t>Controlling confounding influences.</a:t>
            </a:r>
          </a:p>
          <a:p>
            <a:pPr eaLnBrk="1" hangingPunct="1">
              <a:buFont typeface="Wingdings" charset="2"/>
              <a:buNone/>
            </a:pPr>
            <a:endParaRPr lang="en-US" sz="28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Internal Validity</a:t>
            </a:r>
          </a:p>
        </p:txBody>
      </p:sp>
      <p:sp>
        <p:nvSpPr>
          <p:cNvPr id="31747" name="Rectangle 3" descr="Rectangle: Click to edit Master text styles&#10;Second level&#10;Third level&#10;Fourth level&#10;Fifth level"/>
          <p:cNvSpPr>
            <a:spLocks noGrp="1" noChangeArrowheads="1"/>
          </p:cNvSpPr>
          <p:nvPr>
            <p:ph type="body" idx="1"/>
          </p:nvPr>
        </p:nvSpPr>
        <p:spPr>
          <a:xfrm>
            <a:off x="762000" y="1981200"/>
            <a:ext cx="7696200" cy="4572000"/>
          </a:xfrm>
        </p:spPr>
        <p:txBody>
          <a:bodyPr/>
          <a:lstStyle/>
          <a:p>
            <a:pPr eaLnBrk="1" hangingPunct="1">
              <a:buFont typeface="Wingdings" charset="2"/>
              <a:buNone/>
            </a:pPr>
            <a:r>
              <a:rPr lang="en-US" smtClean="0">
                <a:latin typeface="Arial" charset="0"/>
              </a:rPr>
              <a:t>  </a:t>
            </a:r>
            <a:r>
              <a:rPr lang="en-US" sz="4000" smtClean="0">
                <a:latin typeface="Arial" charset="0"/>
              </a:rPr>
              <a:t>Controlled experiments have the virtue of producing results with </a:t>
            </a:r>
            <a:r>
              <a:rPr lang="en-US" sz="4000" i="1" smtClean="0">
                <a:latin typeface="Arial" charset="0"/>
              </a:rPr>
              <a:t>high internal validity</a:t>
            </a:r>
            <a:r>
              <a:rPr lang="en-US" sz="4000" smtClean="0">
                <a:latin typeface="Arial" charset="0"/>
              </a:rPr>
              <a:t>, but they have the liability of </a:t>
            </a:r>
            <a:r>
              <a:rPr lang="en-US" sz="4000" i="1" smtClean="0">
                <a:latin typeface="Arial" charset="0"/>
              </a:rPr>
              <a:t>low external validity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533400"/>
            <a:ext cx="7772400" cy="762000"/>
          </a:xfrm>
        </p:spPr>
        <p:txBody>
          <a:bodyPr/>
          <a:lstStyle/>
          <a:p>
            <a:pPr algn="ctr" eaLnBrk="1" hangingPunct="1"/>
            <a:r>
              <a:rPr lang="en-US" sz="4800" b="1" smtClean="0">
                <a:latin typeface="Arial" charset="0"/>
              </a:rPr>
              <a:t>Types of Experiments</a:t>
            </a:r>
          </a:p>
        </p:txBody>
      </p:sp>
      <p:sp>
        <p:nvSpPr>
          <p:cNvPr id="14339" name="Rectangle 3" descr="Rectangle: Click to edit Master text styles&#10;Second level&#10;Third level&#10;Fourth level&#10;Fifth level"/>
          <p:cNvSpPr>
            <a:spLocks noGrp="1" noChangeArrowheads="1"/>
          </p:cNvSpPr>
          <p:nvPr>
            <p:ph type="body" idx="1"/>
          </p:nvPr>
        </p:nvSpPr>
        <p:spPr>
          <a:xfrm>
            <a:off x="914400" y="1828800"/>
            <a:ext cx="7772400" cy="4572000"/>
          </a:xfrm>
        </p:spPr>
        <p:txBody>
          <a:bodyPr/>
          <a:lstStyle/>
          <a:p>
            <a:pPr eaLnBrk="1" hangingPunct="1">
              <a:buFont typeface="Wingdings" charset="2"/>
              <a:buNone/>
            </a:pPr>
            <a:r>
              <a:rPr lang="en-US" sz="3600" smtClean="0">
                <a:latin typeface="Arial" charset="0"/>
              </a:rPr>
              <a:t>There are four kinds of experiments:</a:t>
            </a:r>
          </a:p>
          <a:p>
            <a:pPr lvl="1" eaLnBrk="1" hangingPunct="1">
              <a:lnSpc>
                <a:spcPct val="140000"/>
              </a:lnSpc>
            </a:pPr>
            <a:r>
              <a:rPr lang="en-US" sz="3600" smtClean="0">
                <a:latin typeface="Arial" charset="0"/>
              </a:rPr>
              <a:t>True experiments</a:t>
            </a:r>
          </a:p>
          <a:p>
            <a:pPr lvl="1" eaLnBrk="1" hangingPunct="1">
              <a:lnSpc>
                <a:spcPct val="140000"/>
              </a:lnSpc>
            </a:pPr>
            <a:r>
              <a:rPr lang="en-US" sz="3600" smtClean="0">
                <a:latin typeface="Arial" charset="0"/>
              </a:rPr>
              <a:t>Quasi-experiments</a:t>
            </a:r>
          </a:p>
          <a:p>
            <a:pPr lvl="1" eaLnBrk="1" hangingPunct="1">
              <a:lnSpc>
                <a:spcPct val="140000"/>
              </a:lnSpc>
            </a:pPr>
            <a:r>
              <a:rPr lang="en-US" sz="3600" smtClean="0">
                <a:latin typeface="Arial" charset="0"/>
              </a:rPr>
              <a:t>Natural experiments</a:t>
            </a:r>
          </a:p>
          <a:p>
            <a:pPr lvl="1" eaLnBrk="1" hangingPunct="1">
              <a:lnSpc>
                <a:spcPct val="140000"/>
              </a:lnSpc>
            </a:pPr>
            <a:r>
              <a:rPr lang="en-US" sz="3600" smtClean="0">
                <a:latin typeface="Arial" charset="0"/>
              </a:rPr>
              <a:t>Naturalistic experiments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External Validity</a:t>
            </a:r>
          </a:p>
        </p:txBody>
      </p:sp>
      <p:sp>
        <p:nvSpPr>
          <p:cNvPr id="32771" name="Rectangle 3" descr="Rectangle: Click to edit Master text styles&#10;Second level&#10;Third level&#10;Fourth level&#10;Fifth level"/>
          <p:cNvSpPr>
            <a:spLocks noGrp="1" noChangeArrowheads="1"/>
          </p:cNvSpPr>
          <p:nvPr>
            <p:ph type="body" idx="1"/>
          </p:nvPr>
        </p:nvSpPr>
        <p:spPr>
          <a:xfrm>
            <a:off x="685800" y="1905000"/>
            <a:ext cx="7924800" cy="4572000"/>
          </a:xfrm>
        </p:spPr>
        <p:txBody>
          <a:bodyPr/>
          <a:lstStyle/>
          <a:p>
            <a:pPr eaLnBrk="1" hangingPunct="1">
              <a:buFont typeface="Wingdings" charset="2"/>
              <a:buNone/>
            </a:pPr>
            <a:r>
              <a:rPr lang="en-US" smtClean="0">
                <a:latin typeface="Arial" charset="0"/>
              </a:rPr>
              <a:t>  </a:t>
            </a:r>
            <a:r>
              <a:rPr lang="en-US" sz="4000" smtClean="0">
                <a:latin typeface="Arial" charset="0"/>
              </a:rPr>
              <a:t>External validity is the extent to which the cause and effect relationship can be generalized to other groups that were not part of the experiment.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External Validity</a:t>
            </a:r>
          </a:p>
        </p:txBody>
      </p:sp>
      <p:sp>
        <p:nvSpPr>
          <p:cNvPr id="33795" name="Rectangle 3" descr="Rectangle: Click to edit Master text styles&#10;Second level&#10;Third level&#10;Fourth level&#10;Fifth level"/>
          <p:cNvSpPr>
            <a:spLocks noGrp="1" noChangeArrowheads="1"/>
          </p:cNvSpPr>
          <p:nvPr>
            <p:ph type="body" idx="1"/>
          </p:nvPr>
        </p:nvSpPr>
        <p:spPr>
          <a:xfrm>
            <a:off x="533400" y="1752600"/>
            <a:ext cx="8382000" cy="4572000"/>
          </a:xfrm>
        </p:spPr>
        <p:txBody>
          <a:bodyPr/>
          <a:lstStyle/>
          <a:p>
            <a:pPr eaLnBrk="1" hangingPunct="1">
              <a:buFont typeface="Wingdings" charset="2"/>
              <a:buNone/>
            </a:pPr>
            <a:r>
              <a:rPr lang="en-US" smtClean="0">
                <a:latin typeface="Arial" charset="0"/>
              </a:rPr>
              <a:t>   </a:t>
            </a:r>
            <a:r>
              <a:rPr lang="en-US" sz="4000" smtClean="0">
                <a:latin typeface="Arial" charset="0"/>
              </a:rPr>
              <a:t>External validity is critically important in policy and program evaluation research because we would like our research findings to be generalizable.  If external validity is low, then the results are not generalizable.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4819" name="Rectangle 3" descr="Rectangle: Click to edit Master text styles&#10;Second level&#10;Third level&#10;Fourth level&#10;Fifth level"/>
          <p:cNvSpPr>
            <a:spLocks noGrp="1" noChangeArrowheads="1"/>
          </p:cNvSpPr>
          <p:nvPr>
            <p:ph type="body" idx="1"/>
          </p:nvPr>
        </p:nvSpPr>
        <p:spPr>
          <a:xfrm>
            <a:off x="685800" y="1828800"/>
            <a:ext cx="7848600" cy="4572000"/>
          </a:xfrm>
        </p:spPr>
        <p:txBody>
          <a:bodyPr/>
          <a:lstStyle/>
          <a:p>
            <a:pPr eaLnBrk="1" hangingPunct="1">
              <a:buFont typeface="Wingdings" charset="2"/>
              <a:buNone/>
            </a:pPr>
            <a:r>
              <a:rPr lang="en-US" smtClean="0">
                <a:latin typeface="Arial" charset="0"/>
              </a:rPr>
              <a:t>  </a:t>
            </a:r>
            <a:r>
              <a:rPr lang="en-US" sz="4000" i="1" smtClean="0">
                <a:latin typeface="Arial" charset="0"/>
              </a:rPr>
              <a:t>History confound</a:t>
            </a:r>
            <a:r>
              <a:rPr lang="en-US" sz="4000" smtClean="0">
                <a:latin typeface="Arial" charset="0"/>
              </a:rPr>
              <a:t> —</a:t>
            </a:r>
          </a:p>
          <a:p>
            <a:pPr eaLnBrk="1" hangingPunct="1">
              <a:lnSpc>
                <a:spcPct val="30000"/>
              </a:lnSpc>
              <a:buFont typeface="Wingdings" charset="2"/>
              <a:buNone/>
            </a:pPr>
            <a:endParaRPr lang="en-US" sz="4000" smtClean="0">
              <a:latin typeface="Arial" charset="0"/>
            </a:endParaRPr>
          </a:p>
          <a:p>
            <a:pPr eaLnBrk="1" hangingPunct="1">
              <a:buFont typeface="Wingdings" charset="2"/>
              <a:buNone/>
            </a:pPr>
            <a:r>
              <a:rPr lang="en-US" sz="4000" smtClean="0">
                <a:latin typeface="Arial" charset="0"/>
              </a:rPr>
              <a:t>  Any independent variable other than the treatment variable, that occurs between the pre-test and the post-test.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5843" name="Rectangle 3" descr="Rectangle: Click to edit Master text styles&#10;Second level&#10;Third level&#10;Fourth level&#10;Fifth level"/>
          <p:cNvSpPr>
            <a:spLocks noGrp="1" noChangeArrowheads="1"/>
          </p:cNvSpPr>
          <p:nvPr>
            <p:ph type="body" idx="1"/>
          </p:nvPr>
        </p:nvSpPr>
        <p:spPr>
          <a:xfrm>
            <a:off x="685800" y="1828800"/>
            <a:ext cx="7848600" cy="4572000"/>
          </a:xfrm>
        </p:spPr>
        <p:txBody>
          <a:bodyPr/>
          <a:lstStyle/>
          <a:p>
            <a:pPr eaLnBrk="1" hangingPunct="1">
              <a:lnSpc>
                <a:spcPct val="90000"/>
              </a:lnSpc>
              <a:buFont typeface="Wingdings" charset="2"/>
              <a:buNone/>
            </a:pPr>
            <a:r>
              <a:rPr lang="en-US" smtClean="0">
                <a:latin typeface="Arial" charset="0"/>
              </a:rPr>
              <a:t>  </a:t>
            </a:r>
            <a:r>
              <a:rPr lang="en-US" sz="4000" i="1" smtClean="0">
                <a:latin typeface="Arial" charset="0"/>
              </a:rPr>
              <a:t>Maturation confound —</a:t>
            </a:r>
          </a:p>
          <a:p>
            <a:pPr eaLnBrk="1" hangingPunct="1">
              <a:lnSpc>
                <a:spcPct val="40000"/>
              </a:lnSpc>
              <a:buFont typeface="Wingdings" charset="2"/>
              <a:buNone/>
            </a:pPr>
            <a:endParaRPr lang="en-US" sz="4000" smtClean="0">
              <a:latin typeface="Arial" charset="0"/>
            </a:endParaRPr>
          </a:p>
          <a:p>
            <a:pPr eaLnBrk="1" hangingPunct="1">
              <a:lnSpc>
                <a:spcPct val="90000"/>
              </a:lnSpc>
              <a:buFont typeface="Wingdings" charset="2"/>
              <a:buNone/>
            </a:pPr>
            <a:r>
              <a:rPr lang="en-US" sz="4000" smtClean="0">
                <a:latin typeface="Arial" charset="0"/>
              </a:rPr>
              <a:t>  Refers to the fact that as the experiment is conducted, people are growing older, and are getting more experienced.  (Problem in longitudinal studies in particular)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6867" name="Rectangle 3" descr="Rectangle: Click to edit Master text styles&#10;Second level&#10;Third level&#10;Fourth level&#10;Fifth level"/>
          <p:cNvSpPr>
            <a:spLocks noGrp="1" noChangeArrowheads="1"/>
          </p:cNvSpPr>
          <p:nvPr>
            <p:ph type="body" idx="1"/>
          </p:nvPr>
        </p:nvSpPr>
        <p:spPr>
          <a:xfrm>
            <a:off x="685800" y="1981200"/>
            <a:ext cx="7848600" cy="4572000"/>
          </a:xfrm>
        </p:spPr>
        <p:txBody>
          <a:bodyPr/>
          <a:lstStyle/>
          <a:p>
            <a:pPr eaLnBrk="1" hangingPunct="1">
              <a:buFont typeface="Wingdings" charset="2"/>
              <a:buNone/>
            </a:pPr>
            <a:r>
              <a:rPr lang="en-US" smtClean="0">
                <a:latin typeface="Arial" charset="0"/>
              </a:rPr>
              <a:t>  </a:t>
            </a:r>
            <a:r>
              <a:rPr lang="en-US" sz="4000" i="1" smtClean="0">
                <a:latin typeface="Arial" charset="0"/>
              </a:rPr>
              <a:t>Testing confound — </a:t>
            </a:r>
          </a:p>
          <a:p>
            <a:pPr eaLnBrk="1" hangingPunct="1">
              <a:lnSpc>
                <a:spcPct val="50000"/>
              </a:lnSpc>
              <a:buFont typeface="Wingdings" charset="2"/>
              <a:buNone/>
            </a:pPr>
            <a:endParaRPr lang="en-US" sz="4000" i="1" smtClean="0">
              <a:latin typeface="Arial" charset="0"/>
            </a:endParaRPr>
          </a:p>
          <a:p>
            <a:pPr eaLnBrk="1" hangingPunct="1">
              <a:buFont typeface="Wingdings" charset="2"/>
              <a:buNone/>
            </a:pPr>
            <a:r>
              <a:rPr lang="en-US" sz="4000" smtClean="0">
                <a:latin typeface="Arial" charset="0"/>
              </a:rPr>
              <a:t>  Refers to different responses that an experimental subject may have to questions they are asked over and over again.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7891" name="Rectangle 3" descr="Rectangle: Click to edit Master text styles&#10;Second level&#10;Third level&#10;Fourth level&#10;Fifth level"/>
          <p:cNvSpPr>
            <a:spLocks noGrp="1" noChangeArrowheads="1"/>
          </p:cNvSpPr>
          <p:nvPr>
            <p:ph type="body" idx="1"/>
          </p:nvPr>
        </p:nvSpPr>
        <p:spPr>
          <a:xfrm>
            <a:off x="609600" y="1752600"/>
            <a:ext cx="8153400" cy="4572000"/>
          </a:xfrm>
        </p:spPr>
        <p:txBody>
          <a:bodyPr/>
          <a:lstStyle/>
          <a:p>
            <a:pPr eaLnBrk="1" hangingPunct="1">
              <a:lnSpc>
                <a:spcPct val="90000"/>
              </a:lnSpc>
              <a:buFont typeface="Wingdings" charset="2"/>
              <a:buNone/>
            </a:pPr>
            <a:r>
              <a:rPr lang="en-US" sz="2800" smtClean="0">
                <a:latin typeface="Arial" charset="0"/>
              </a:rPr>
              <a:t>  </a:t>
            </a:r>
            <a:r>
              <a:rPr lang="en-US" sz="4000" i="1" smtClean="0">
                <a:latin typeface="Arial" charset="0"/>
              </a:rPr>
              <a:t>Instrumentation confound —</a:t>
            </a:r>
          </a:p>
          <a:p>
            <a:pPr eaLnBrk="1" hangingPunct="1">
              <a:lnSpc>
                <a:spcPct val="30000"/>
              </a:lnSpc>
              <a:buFont typeface="Wingdings" charset="2"/>
              <a:buNone/>
            </a:pPr>
            <a:endParaRPr lang="en-US" sz="4000" i="1" smtClean="0">
              <a:latin typeface="Arial" charset="0"/>
            </a:endParaRPr>
          </a:p>
          <a:p>
            <a:pPr eaLnBrk="1" hangingPunct="1">
              <a:lnSpc>
                <a:spcPct val="90000"/>
              </a:lnSpc>
              <a:buFont typeface="Wingdings" charset="2"/>
              <a:buNone/>
            </a:pPr>
            <a:r>
              <a:rPr lang="en-US" sz="4000" smtClean="0">
                <a:latin typeface="Arial" charset="0"/>
              </a:rPr>
              <a:t>  Results from changing measurement instruments. (Example: use of different people to collect data, if there is no inter-rate reliability, you have changed the measurement instrument.)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8915" name="Rectangle 3" descr="Rectangle: Click to edit Master text styles&#10;Second level&#10;Third level&#10;Fourth level&#10;Fifth level"/>
          <p:cNvSpPr>
            <a:spLocks noGrp="1" noChangeArrowheads="1"/>
          </p:cNvSpPr>
          <p:nvPr>
            <p:ph type="body" idx="1"/>
          </p:nvPr>
        </p:nvSpPr>
        <p:spPr>
          <a:xfrm>
            <a:off x="685800" y="1981200"/>
            <a:ext cx="7848600" cy="3733800"/>
          </a:xfrm>
        </p:spPr>
        <p:txBody>
          <a:bodyPr/>
          <a:lstStyle/>
          <a:p>
            <a:pPr eaLnBrk="1" hangingPunct="1">
              <a:buFont typeface="Wingdings" charset="2"/>
              <a:buNone/>
            </a:pPr>
            <a:r>
              <a:rPr lang="en-US" smtClean="0">
                <a:latin typeface="Arial" charset="0"/>
              </a:rPr>
              <a:t>  </a:t>
            </a:r>
            <a:r>
              <a:rPr lang="en-US" sz="4000" i="1" smtClean="0">
                <a:latin typeface="Arial" charset="0"/>
              </a:rPr>
              <a:t>Regression to the mean —</a:t>
            </a:r>
          </a:p>
          <a:p>
            <a:pPr eaLnBrk="1" hangingPunct="1">
              <a:lnSpc>
                <a:spcPct val="40000"/>
              </a:lnSpc>
              <a:buFont typeface="Wingdings" charset="2"/>
              <a:buNone/>
            </a:pPr>
            <a:endParaRPr lang="en-US" sz="4000" i="1" smtClean="0">
              <a:latin typeface="Arial" charset="0"/>
            </a:endParaRPr>
          </a:p>
          <a:p>
            <a:pPr eaLnBrk="1" hangingPunct="1">
              <a:buFont typeface="Wingdings" charset="2"/>
              <a:buNone/>
            </a:pPr>
            <a:r>
              <a:rPr lang="en-US" sz="4000" smtClean="0">
                <a:latin typeface="Arial" charset="0"/>
              </a:rPr>
              <a:t>  Groups tend to increasingly resemble the mean over time.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39939" name="Rectangle 3" descr="Rectangle: Click to edit Master text styles&#10;Second level&#10;Third level&#10;Fourth level&#10;Fifth level"/>
          <p:cNvSpPr>
            <a:spLocks noGrp="1" noChangeArrowheads="1"/>
          </p:cNvSpPr>
          <p:nvPr>
            <p:ph type="body" idx="1"/>
          </p:nvPr>
        </p:nvSpPr>
        <p:spPr>
          <a:xfrm>
            <a:off x="685800" y="1981200"/>
            <a:ext cx="7848600" cy="3733800"/>
          </a:xfrm>
        </p:spPr>
        <p:txBody>
          <a:bodyPr/>
          <a:lstStyle/>
          <a:p>
            <a:pPr eaLnBrk="1" hangingPunct="1">
              <a:buFont typeface="Wingdings" charset="2"/>
              <a:buNone/>
            </a:pPr>
            <a:r>
              <a:rPr lang="en-US" smtClean="0">
                <a:latin typeface="Arial" charset="0"/>
              </a:rPr>
              <a:t>  </a:t>
            </a:r>
            <a:r>
              <a:rPr lang="en-US" sz="4000" i="1" smtClean="0">
                <a:latin typeface="Arial" charset="0"/>
              </a:rPr>
              <a:t>Selection bias confound —</a:t>
            </a:r>
          </a:p>
          <a:p>
            <a:pPr eaLnBrk="1" hangingPunct="1">
              <a:lnSpc>
                <a:spcPct val="50000"/>
              </a:lnSpc>
              <a:buFont typeface="Wingdings" charset="2"/>
              <a:buNone/>
            </a:pPr>
            <a:endParaRPr lang="en-US" sz="4000" i="1" smtClean="0">
              <a:latin typeface="Arial" charset="0"/>
            </a:endParaRPr>
          </a:p>
          <a:p>
            <a:pPr eaLnBrk="1" hangingPunct="1">
              <a:buFont typeface="Wingdings" charset="2"/>
              <a:buNone/>
            </a:pPr>
            <a:r>
              <a:rPr lang="en-US" sz="4000" smtClean="0">
                <a:latin typeface="Arial" charset="0"/>
              </a:rPr>
              <a:t>  When self-selection by individuals into groups is possible, a selection bias can result.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Threats to Validity</a:t>
            </a:r>
          </a:p>
        </p:txBody>
      </p:sp>
      <p:sp>
        <p:nvSpPr>
          <p:cNvPr id="40963" name="Rectangle 3" descr="Rectangle: Click to edit Master text styles&#10;Second level&#10;Third level&#10;Fourth level&#10;Fifth level"/>
          <p:cNvSpPr>
            <a:spLocks noGrp="1" noChangeArrowheads="1"/>
          </p:cNvSpPr>
          <p:nvPr>
            <p:ph type="body" idx="1"/>
          </p:nvPr>
        </p:nvSpPr>
        <p:spPr>
          <a:xfrm>
            <a:off x="685800" y="1981200"/>
            <a:ext cx="7848600" cy="3733800"/>
          </a:xfrm>
        </p:spPr>
        <p:txBody>
          <a:bodyPr/>
          <a:lstStyle/>
          <a:p>
            <a:pPr eaLnBrk="1" hangingPunct="1">
              <a:lnSpc>
                <a:spcPct val="70000"/>
              </a:lnSpc>
              <a:buFont typeface="Wingdings" charset="2"/>
              <a:buNone/>
            </a:pPr>
            <a:r>
              <a:rPr lang="en-US" sz="2800" smtClean="0">
                <a:latin typeface="Arial" charset="0"/>
              </a:rPr>
              <a:t>   </a:t>
            </a:r>
            <a:r>
              <a:rPr lang="en-US" sz="4000" i="1" smtClean="0">
                <a:latin typeface="Arial" charset="0"/>
              </a:rPr>
              <a:t>Diffusion of treatment</a:t>
            </a:r>
          </a:p>
          <a:p>
            <a:pPr eaLnBrk="1" hangingPunct="1">
              <a:lnSpc>
                <a:spcPct val="70000"/>
              </a:lnSpc>
              <a:buFont typeface="Wingdings" charset="2"/>
              <a:buNone/>
            </a:pPr>
            <a:r>
              <a:rPr lang="en-US" sz="4000" i="1" smtClean="0">
                <a:latin typeface="Arial" charset="0"/>
              </a:rPr>
              <a:t>  confound —</a:t>
            </a:r>
          </a:p>
          <a:p>
            <a:pPr eaLnBrk="1" hangingPunct="1">
              <a:lnSpc>
                <a:spcPct val="60000"/>
              </a:lnSpc>
              <a:buFont typeface="Wingdings" charset="2"/>
              <a:buNone/>
            </a:pPr>
            <a:endParaRPr lang="en-US" sz="4000" i="1" smtClean="0">
              <a:latin typeface="Arial" charset="0"/>
            </a:endParaRPr>
          </a:p>
          <a:p>
            <a:pPr eaLnBrk="1" hangingPunct="1">
              <a:lnSpc>
                <a:spcPct val="80000"/>
              </a:lnSpc>
              <a:buFont typeface="Wingdings" charset="2"/>
              <a:buNone/>
            </a:pPr>
            <a:r>
              <a:rPr lang="en-US" sz="4000" smtClean="0">
                <a:latin typeface="Arial" charset="0"/>
              </a:rPr>
              <a:t>  Occurs when a control group cannot be prevented from receiving the treatment in an experiment.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hlinkClick r:id="rId2" action="ppaction://hlinkfile"/>
              </a:rPr>
              <a:t>Examples</a:t>
            </a:r>
            <a:endParaRPr lang="en-US" sz="4800" b="1" smtClean="0">
              <a:latin typeface="Arial" charset="0"/>
            </a:endParaRPr>
          </a:p>
        </p:txBody>
      </p:sp>
      <p:sp>
        <p:nvSpPr>
          <p:cNvPr id="41987" name="Rectangle 3" descr="Rectangle: Click to edit Master text styles&#10;Second level&#10;Third level&#10;Fourth level&#10;Fifth level"/>
          <p:cNvSpPr>
            <a:spLocks noGrp="1" noChangeArrowheads="1"/>
          </p:cNvSpPr>
          <p:nvPr>
            <p:ph type="body" idx="1"/>
          </p:nvPr>
        </p:nvSpPr>
        <p:spPr>
          <a:xfrm>
            <a:off x="914400" y="2133600"/>
            <a:ext cx="7010400" cy="3886200"/>
          </a:xfrm>
        </p:spPr>
        <p:txBody>
          <a:bodyPr/>
          <a:lstStyle/>
          <a:p>
            <a:pPr algn="ctr" eaLnBrk="1" hangingPunct="1">
              <a:buFont typeface="Wingdings" charset="2"/>
              <a:buNone/>
            </a:pPr>
            <a:r>
              <a:rPr lang="en-US" sz="4400" b="1" smtClean="0">
                <a:latin typeface="Arial" charset="0"/>
              </a:rPr>
              <a:t>  </a:t>
            </a:r>
            <a:r>
              <a:rPr lang="en-US" sz="3600" smtClean="0">
                <a:latin typeface="Arial" charset="0"/>
              </a:rPr>
              <a:t>Let’s look at two related but different research questions, and see what types of experiments would be appropriate for each.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True Experiments</a:t>
            </a:r>
            <a:endParaRPr lang="en-US" sz="4800" b="1" smtClean="0">
              <a:latin typeface="Arial" charset="0"/>
            </a:endParaRPr>
          </a:p>
        </p:txBody>
      </p:sp>
      <p:sp>
        <p:nvSpPr>
          <p:cNvPr id="15363" name="Rectangle 3" descr="Rectangle: Click to edit Master text styles&#10;Second level&#10;Third level&#10;Fourth level&#10;Fifth level"/>
          <p:cNvSpPr>
            <a:spLocks noGrp="1" noChangeArrowheads="1"/>
          </p:cNvSpPr>
          <p:nvPr>
            <p:ph type="body" idx="1"/>
          </p:nvPr>
        </p:nvSpPr>
        <p:spPr>
          <a:xfrm>
            <a:off x="838200" y="2057400"/>
            <a:ext cx="7696200" cy="4800600"/>
          </a:xfrm>
        </p:spPr>
        <p:txBody>
          <a:bodyPr/>
          <a:lstStyle/>
          <a:p>
            <a:pPr marL="533400" indent="-533400" eaLnBrk="1" hangingPunct="1"/>
            <a:r>
              <a:rPr lang="en-US" sz="3600" smtClean="0">
                <a:latin typeface="Arial" charset="0"/>
              </a:rPr>
              <a:t>Some true experiments are done in the lab, others are done in the field.</a:t>
            </a:r>
          </a:p>
          <a:p>
            <a:pPr marL="533400" indent="-533400" eaLnBrk="1" hangingPunct="1">
              <a:lnSpc>
                <a:spcPct val="70000"/>
              </a:lnSpc>
              <a:buFont typeface="Wingdings" charset="2"/>
              <a:buNone/>
            </a:pPr>
            <a:endParaRPr lang="en-US" sz="3600" smtClean="0">
              <a:latin typeface="Arial" charset="0"/>
            </a:endParaRPr>
          </a:p>
          <a:p>
            <a:pPr marL="533400" indent="-533400" eaLnBrk="1" hangingPunct="1"/>
            <a:r>
              <a:rPr lang="en-US" sz="3600" smtClean="0">
                <a:latin typeface="Arial" charset="0"/>
              </a:rPr>
              <a:t>There are five steps to follow in conducting true experiments:</a:t>
            </a:r>
          </a:p>
          <a:p>
            <a:pPr marL="533400" indent="-533400" eaLnBrk="1" hangingPunct="1">
              <a:buFont typeface="Wingdings" charset="2"/>
              <a:buNone/>
            </a:pPr>
            <a:endParaRPr lang="en-US"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Final Important Principle!</a:t>
            </a:r>
            <a:endParaRPr lang="en-US" sz="4800" b="1" smtClean="0">
              <a:latin typeface="Arial" charset="0"/>
            </a:endParaRPr>
          </a:p>
        </p:txBody>
      </p:sp>
      <p:sp>
        <p:nvSpPr>
          <p:cNvPr id="43011" name="Rectangle 3" descr="Rectangle: Click to edit Master text styles&#10;Second level&#10;Third level&#10;Fourth level&#10;Fifth level"/>
          <p:cNvSpPr>
            <a:spLocks noGrp="1" noChangeArrowheads="1"/>
          </p:cNvSpPr>
          <p:nvPr>
            <p:ph type="body" idx="1"/>
          </p:nvPr>
        </p:nvSpPr>
        <p:spPr>
          <a:xfrm>
            <a:off x="685800" y="2209800"/>
            <a:ext cx="7696200" cy="3886200"/>
          </a:xfrm>
        </p:spPr>
        <p:txBody>
          <a:bodyPr/>
          <a:lstStyle/>
          <a:p>
            <a:pPr algn="ctr" eaLnBrk="1" hangingPunct="1">
              <a:buFont typeface="Wingdings" charset="2"/>
              <a:buNone/>
            </a:pPr>
            <a:r>
              <a:rPr lang="en-US" sz="4400" b="1" smtClean="0">
                <a:latin typeface="Arial" charset="0"/>
              </a:rPr>
              <a:t>  </a:t>
            </a:r>
            <a:r>
              <a:rPr lang="en-US" sz="4000" b="1" smtClean="0">
                <a:latin typeface="Arial" charset="0"/>
              </a:rPr>
              <a:t>NEVER USE A RESEARCH DESIGN OF LESS LOGICAL POWER WHEN ONE OF GREATER LOGICAL POWER IS FEASIBLE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True Experiments</a:t>
            </a:r>
            <a:endParaRPr lang="en-US" sz="4800" b="1" smtClean="0">
              <a:latin typeface="Arial" charset="0"/>
            </a:endParaRPr>
          </a:p>
        </p:txBody>
      </p:sp>
      <p:sp>
        <p:nvSpPr>
          <p:cNvPr id="16387" name="Rectangle 3" descr="Rectangle: Click to edit Master text styles&#10;Second level&#10;Third level&#10;Fourth level&#10;Fifth level"/>
          <p:cNvSpPr>
            <a:spLocks noGrp="1" noChangeArrowheads="1"/>
          </p:cNvSpPr>
          <p:nvPr>
            <p:ph type="body" idx="1"/>
          </p:nvPr>
        </p:nvSpPr>
        <p:spPr>
          <a:xfrm>
            <a:off x="838200" y="1676400"/>
            <a:ext cx="7696200" cy="4724400"/>
          </a:xfrm>
        </p:spPr>
        <p:txBody>
          <a:bodyPr/>
          <a:lstStyle/>
          <a:p>
            <a:pPr marL="533400" indent="-533400" eaLnBrk="1" hangingPunct="1">
              <a:lnSpc>
                <a:spcPct val="50000"/>
              </a:lnSpc>
              <a:buFont typeface="Wingdings" charset="2"/>
              <a:buNone/>
            </a:pPr>
            <a:endParaRPr lang="en-US" sz="2800" smtClean="0">
              <a:latin typeface="Arial" charset="0"/>
            </a:endParaRPr>
          </a:p>
          <a:p>
            <a:pPr marL="533400" indent="-533400" eaLnBrk="1" hangingPunct="1">
              <a:buFont typeface="Wingdings" charset="2"/>
              <a:buNone/>
            </a:pPr>
            <a:r>
              <a:rPr lang="en-US" sz="2800" smtClean="0">
                <a:latin typeface="Arial" charset="0"/>
              </a:rPr>
              <a:t>1.  Need at least two groups: an</a:t>
            </a:r>
            <a:r>
              <a:rPr lang="en-US" sz="2800" i="1" smtClean="0">
                <a:latin typeface="Arial" charset="0"/>
              </a:rPr>
              <a:t> </a:t>
            </a:r>
            <a:r>
              <a:rPr lang="en-US" sz="2800" b="1" i="1" smtClean="0">
                <a:latin typeface="Arial" charset="0"/>
              </a:rPr>
              <a:t>experimental group</a:t>
            </a:r>
            <a:r>
              <a:rPr lang="en-US" sz="2800" smtClean="0">
                <a:latin typeface="Arial" charset="0"/>
              </a:rPr>
              <a:t> and a </a:t>
            </a:r>
            <a:r>
              <a:rPr lang="en-US" sz="2800" b="1" i="1" smtClean="0">
                <a:latin typeface="Arial" charset="0"/>
              </a:rPr>
              <a:t>control group</a:t>
            </a:r>
            <a:r>
              <a:rPr lang="en-US" sz="2800" smtClean="0">
                <a:latin typeface="Arial" charset="0"/>
              </a:rPr>
              <a:t>. One groups gets the intervention, the other group does not.</a:t>
            </a:r>
          </a:p>
          <a:p>
            <a:pPr marL="533400" indent="-533400" eaLnBrk="1" hangingPunct="1">
              <a:lnSpc>
                <a:spcPct val="50000"/>
              </a:lnSpc>
              <a:buFont typeface="Wingdings" charset="2"/>
              <a:buNone/>
            </a:pPr>
            <a:endParaRPr lang="en-US" sz="2800" smtClean="0">
              <a:latin typeface="Arial" charset="0"/>
            </a:endParaRPr>
          </a:p>
          <a:p>
            <a:pPr marL="533400" indent="-533400" eaLnBrk="1" hangingPunct="1">
              <a:buFont typeface="Wingdings" charset="2"/>
              <a:buNone/>
            </a:pPr>
            <a:r>
              <a:rPr lang="en-US" sz="2800" smtClean="0">
                <a:latin typeface="Arial" charset="0"/>
              </a:rPr>
              <a:t>2.  Random assignment of individuals to the groups. (The degree to which random assignment ensures equivalence of the groups is dependant upon the size of the groups.)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True Experiments</a:t>
            </a:r>
            <a:endParaRPr lang="en-US" sz="4800" b="1" smtClean="0">
              <a:latin typeface="Arial" charset="0"/>
            </a:endParaRPr>
          </a:p>
        </p:txBody>
      </p:sp>
      <p:sp>
        <p:nvSpPr>
          <p:cNvPr id="17411" name="Rectangle 3" descr="Rectangle: Click to edit Master text styles&#10;Second level&#10;Third level&#10;Fourth level&#10;Fifth level"/>
          <p:cNvSpPr>
            <a:spLocks noGrp="1" noChangeArrowheads="1"/>
          </p:cNvSpPr>
          <p:nvPr>
            <p:ph type="body" idx="1"/>
          </p:nvPr>
        </p:nvSpPr>
        <p:spPr>
          <a:xfrm>
            <a:off x="838200" y="1828800"/>
            <a:ext cx="7696200" cy="4572000"/>
          </a:xfrm>
        </p:spPr>
        <p:txBody>
          <a:bodyPr/>
          <a:lstStyle/>
          <a:p>
            <a:pPr marL="533400" indent="-533400" eaLnBrk="1" hangingPunct="1">
              <a:buFont typeface="Wingdings" charset="2"/>
              <a:buNone/>
            </a:pPr>
            <a:r>
              <a:rPr lang="en-US" sz="2800" smtClean="0">
                <a:latin typeface="Arial" charset="0"/>
              </a:rPr>
              <a:t>3.  The groups are measured on one or more dependent variables.  This is called the pretest.</a:t>
            </a:r>
          </a:p>
          <a:p>
            <a:pPr marL="533400" indent="-533400" eaLnBrk="1" hangingPunct="1">
              <a:lnSpc>
                <a:spcPct val="60000"/>
              </a:lnSpc>
              <a:buFont typeface="Wingdings" charset="2"/>
              <a:buNone/>
            </a:pPr>
            <a:endParaRPr lang="en-US" sz="2800" smtClean="0">
              <a:latin typeface="Arial" charset="0"/>
            </a:endParaRPr>
          </a:p>
          <a:p>
            <a:pPr marL="533400" indent="-533400" eaLnBrk="1" hangingPunct="1">
              <a:buFont typeface="Wingdings" charset="2"/>
              <a:buNone/>
            </a:pPr>
            <a:r>
              <a:rPr lang="en-US" sz="2800" smtClean="0">
                <a:latin typeface="Arial" charset="0"/>
              </a:rPr>
              <a:t>4.  The intervention (independent variable) is introduced.</a:t>
            </a:r>
          </a:p>
          <a:p>
            <a:pPr marL="533400" indent="-533400" eaLnBrk="1" hangingPunct="1">
              <a:lnSpc>
                <a:spcPct val="60000"/>
              </a:lnSpc>
              <a:buFont typeface="Wingdings" charset="2"/>
              <a:buNone/>
            </a:pPr>
            <a:endParaRPr lang="en-US" sz="2800" smtClean="0">
              <a:latin typeface="Arial" charset="0"/>
            </a:endParaRPr>
          </a:p>
          <a:p>
            <a:pPr marL="533400" indent="-533400" eaLnBrk="1" hangingPunct="1">
              <a:buFont typeface="Wingdings" charset="2"/>
              <a:buNone/>
            </a:pPr>
            <a:r>
              <a:rPr lang="en-US" sz="2800" smtClean="0">
                <a:latin typeface="Arial" charset="0"/>
              </a:rPr>
              <a:t>5.  The dependent variables are measured again. This is the post test.</a:t>
            </a:r>
          </a:p>
          <a:p>
            <a:pPr marL="533400" indent="-533400" eaLnBrk="1" hangingPunct="1">
              <a:buFont typeface="Wingdings" charset="2"/>
              <a:buNone/>
            </a:pPr>
            <a:endParaRPr lang="en-US" sz="28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Quasi-Experiments</a:t>
            </a:r>
            <a:endParaRPr lang="en-US" sz="4800" b="1" smtClean="0">
              <a:latin typeface="Arial" charset="0"/>
            </a:endParaRPr>
          </a:p>
        </p:txBody>
      </p:sp>
      <p:sp>
        <p:nvSpPr>
          <p:cNvPr id="18435" name="Rectangle 3" descr="Rectangle: Click to edit Master text styles&#10;Second level&#10;Third level&#10;Fourth level&#10;Fifth level"/>
          <p:cNvSpPr>
            <a:spLocks noGrp="1" noChangeArrowheads="1"/>
          </p:cNvSpPr>
          <p:nvPr>
            <p:ph type="body" idx="1"/>
          </p:nvPr>
        </p:nvSpPr>
        <p:spPr>
          <a:xfrm>
            <a:off x="838200" y="1981200"/>
            <a:ext cx="7696200" cy="3276600"/>
          </a:xfrm>
        </p:spPr>
        <p:txBody>
          <a:bodyPr/>
          <a:lstStyle/>
          <a:p>
            <a:pPr eaLnBrk="1" hangingPunct="1"/>
            <a:r>
              <a:rPr lang="en-US" smtClean="0">
                <a:latin typeface="Arial" charset="0"/>
              </a:rPr>
              <a:t>Are experiments where the ability to randomly assign individuals to the experimental and control groups is limited or nonexistent.</a:t>
            </a:r>
          </a:p>
          <a:p>
            <a:pPr eaLnBrk="1" hangingPunct="1">
              <a:lnSpc>
                <a:spcPct val="70000"/>
              </a:lnSpc>
              <a:buFont typeface="Wingdings" charset="2"/>
              <a:buNone/>
            </a:pPr>
            <a:endParaRPr lang="en-US" smtClean="0">
              <a:latin typeface="Arial" charset="0"/>
            </a:endParaRPr>
          </a:p>
          <a:p>
            <a:pPr eaLnBrk="1" hangingPunct="1"/>
            <a:r>
              <a:rPr lang="en-US" i="1" smtClean="0">
                <a:latin typeface="Arial" charset="0"/>
              </a:rPr>
              <a:t>Quasi-experiments</a:t>
            </a:r>
            <a:r>
              <a:rPr lang="en-US" smtClean="0">
                <a:latin typeface="Arial" charset="0"/>
              </a:rPr>
              <a:t> are more commonly used in evaluating social programs.</a:t>
            </a:r>
          </a:p>
          <a:p>
            <a:pPr eaLnBrk="1" hangingPunct="1">
              <a:buFont typeface="Wingdings" charset="2"/>
              <a:buNone/>
            </a:pPr>
            <a:endParaRPr lang="en-US" sz="360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Quasi-Experiments</a:t>
            </a:r>
            <a:endParaRPr lang="en-US" sz="4800" b="1" smtClean="0">
              <a:latin typeface="Arial" charset="0"/>
            </a:endParaRPr>
          </a:p>
        </p:txBody>
      </p:sp>
      <p:sp>
        <p:nvSpPr>
          <p:cNvPr id="19459" name="Rectangle 3" descr="Rectangle: Click to edit Master text styles&#10;Second level&#10;Third level&#10;Fourth level&#10;Fifth level"/>
          <p:cNvSpPr>
            <a:spLocks noGrp="1" noChangeArrowheads="1"/>
          </p:cNvSpPr>
          <p:nvPr>
            <p:ph type="body" idx="1"/>
          </p:nvPr>
        </p:nvSpPr>
        <p:spPr>
          <a:xfrm>
            <a:off x="609600" y="1676400"/>
            <a:ext cx="8001000" cy="4572000"/>
          </a:xfrm>
        </p:spPr>
        <p:txBody>
          <a:bodyPr/>
          <a:lstStyle/>
          <a:p>
            <a:pPr algn="ctr" eaLnBrk="1" hangingPunct="1">
              <a:buFont typeface="Wingdings" charset="2"/>
              <a:buNone/>
            </a:pPr>
            <a:r>
              <a:rPr lang="en-US" b="1" smtClean="0">
                <a:latin typeface="Arial" charset="0"/>
              </a:rPr>
              <a:t>Example</a:t>
            </a:r>
          </a:p>
          <a:p>
            <a:pPr algn="ctr" eaLnBrk="1" hangingPunct="1">
              <a:lnSpc>
                <a:spcPct val="30000"/>
              </a:lnSpc>
              <a:buFont typeface="Wingdings" charset="2"/>
              <a:buNone/>
            </a:pPr>
            <a:endParaRPr lang="en-US" b="1" smtClean="0">
              <a:latin typeface="Arial" charset="0"/>
            </a:endParaRPr>
          </a:p>
          <a:p>
            <a:pPr eaLnBrk="1" hangingPunct="1">
              <a:buFont typeface="Wingdings" charset="2"/>
              <a:buNone/>
            </a:pPr>
            <a:r>
              <a:rPr lang="en-US" smtClean="0">
                <a:latin typeface="Arial" charset="0"/>
              </a:rPr>
              <a:t>   In a study of the effectiveness of a new math curriculum, a 6</a:t>
            </a:r>
            <a:r>
              <a:rPr lang="en-US" baseline="30000" smtClean="0">
                <a:latin typeface="Arial" charset="0"/>
              </a:rPr>
              <a:t>th</a:t>
            </a:r>
            <a:r>
              <a:rPr lang="en-US" smtClean="0">
                <a:latin typeface="Arial" charset="0"/>
              </a:rPr>
              <a:t> grade class in Porter Middle School was not given the new curriculum (the “control group”), while the 6</a:t>
            </a:r>
            <a:r>
              <a:rPr lang="en-US" baseline="30000" smtClean="0">
                <a:latin typeface="Arial" charset="0"/>
              </a:rPr>
              <a:t>th</a:t>
            </a:r>
            <a:r>
              <a:rPr lang="en-US" smtClean="0">
                <a:latin typeface="Arial" charset="0"/>
              </a:rPr>
              <a:t> grade class in Farley Middle School was given the new curriculum (experimental group).</a:t>
            </a:r>
            <a:endParaRPr lang="en-US" sz="360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Quasi-Experiments</a:t>
            </a:r>
            <a:endParaRPr lang="en-US" sz="4800" b="1" smtClean="0">
              <a:latin typeface="Arial" charset="0"/>
            </a:endParaRPr>
          </a:p>
        </p:txBody>
      </p:sp>
      <p:sp>
        <p:nvSpPr>
          <p:cNvPr id="20483" name="Rectangle 3" descr="Rectangle: Click to edit Master text styles&#10;Second level&#10;Third level&#10;Fourth level&#10;Fifth level"/>
          <p:cNvSpPr>
            <a:spLocks noGrp="1" noChangeArrowheads="1"/>
          </p:cNvSpPr>
          <p:nvPr>
            <p:ph type="body" idx="1"/>
          </p:nvPr>
        </p:nvSpPr>
        <p:spPr>
          <a:xfrm>
            <a:off x="609600" y="1752600"/>
            <a:ext cx="8077200" cy="4572000"/>
          </a:xfrm>
        </p:spPr>
        <p:txBody>
          <a:bodyPr/>
          <a:lstStyle/>
          <a:p>
            <a:pPr algn="ctr" eaLnBrk="1" hangingPunct="1">
              <a:buFont typeface="Wingdings" charset="2"/>
              <a:buNone/>
            </a:pPr>
            <a:r>
              <a:rPr lang="en-US" b="1" smtClean="0">
                <a:latin typeface="Arial" charset="0"/>
              </a:rPr>
              <a:t>Example (cont.)</a:t>
            </a:r>
          </a:p>
          <a:p>
            <a:pPr algn="ctr" eaLnBrk="1" hangingPunct="1">
              <a:lnSpc>
                <a:spcPct val="50000"/>
              </a:lnSpc>
              <a:buFont typeface="Wingdings" charset="2"/>
              <a:buNone/>
            </a:pPr>
            <a:endParaRPr lang="en-US" b="1" smtClean="0">
              <a:latin typeface="Arial" charset="0"/>
            </a:endParaRPr>
          </a:p>
          <a:p>
            <a:pPr eaLnBrk="1" hangingPunct="1">
              <a:buFont typeface="Wingdings" charset="2"/>
              <a:buNone/>
            </a:pPr>
            <a:r>
              <a:rPr lang="en-US" smtClean="0">
                <a:latin typeface="Arial" charset="0"/>
              </a:rPr>
              <a:t>   At the end of the school year the 6</a:t>
            </a:r>
            <a:r>
              <a:rPr lang="en-US" baseline="30000" smtClean="0">
                <a:latin typeface="Arial" charset="0"/>
              </a:rPr>
              <a:t>th</a:t>
            </a:r>
            <a:r>
              <a:rPr lang="en-US" smtClean="0">
                <a:latin typeface="Arial" charset="0"/>
              </a:rPr>
              <a:t> graders in the Farley MS class had higher average math achievement test scores than the kids in the Porter MS 6</a:t>
            </a:r>
            <a:r>
              <a:rPr lang="en-US" baseline="30000" smtClean="0">
                <a:latin typeface="Arial" charset="0"/>
              </a:rPr>
              <a:t>th</a:t>
            </a:r>
            <a:r>
              <a:rPr lang="en-US" smtClean="0">
                <a:latin typeface="Arial" charset="0"/>
              </a:rPr>
              <a:t> grade class.</a:t>
            </a:r>
          </a:p>
          <a:p>
            <a:pPr eaLnBrk="1" hangingPunct="1">
              <a:lnSpc>
                <a:spcPct val="50000"/>
              </a:lnSpc>
              <a:buFont typeface="Wingdings" charset="2"/>
              <a:buNone/>
            </a:pPr>
            <a:endParaRPr lang="en-US" smtClean="0">
              <a:latin typeface="Arial" charset="0"/>
            </a:endParaRPr>
          </a:p>
          <a:p>
            <a:pPr eaLnBrk="1" hangingPunct="1">
              <a:buFont typeface="Wingdings" charset="2"/>
              <a:buNone/>
            </a:pPr>
            <a:r>
              <a:rPr lang="en-US" smtClean="0">
                <a:latin typeface="Arial" charset="0"/>
              </a:rPr>
              <a:t>   Is this a “quasi-experiment”? Why?</a:t>
            </a:r>
            <a:endParaRPr lang="en-US" sz="36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533400"/>
            <a:ext cx="7772400" cy="762000"/>
          </a:xfrm>
        </p:spPr>
        <p:txBody>
          <a:bodyPr/>
          <a:lstStyle/>
          <a:p>
            <a:pPr algn="ctr" eaLnBrk="1" hangingPunct="1"/>
            <a:r>
              <a:rPr lang="en-US" sz="4800" smtClean="0">
                <a:latin typeface="Arial" charset="0"/>
              </a:rPr>
              <a:t>Quasi-Experiments</a:t>
            </a:r>
            <a:endParaRPr lang="en-US" sz="4800" b="1" smtClean="0">
              <a:latin typeface="Arial" charset="0"/>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762000" y="1752600"/>
            <a:ext cx="7696200" cy="4572000"/>
          </a:xfrm>
        </p:spPr>
        <p:txBody>
          <a:bodyPr/>
          <a:lstStyle/>
          <a:p>
            <a:pPr algn="ctr" eaLnBrk="1" hangingPunct="1">
              <a:buFont typeface="Wingdings" charset="2"/>
              <a:buNone/>
            </a:pPr>
            <a:r>
              <a:rPr lang="en-US" b="1" smtClean="0">
                <a:latin typeface="Arial" charset="0"/>
              </a:rPr>
              <a:t>Example (cont.)</a:t>
            </a:r>
          </a:p>
          <a:p>
            <a:pPr eaLnBrk="1" hangingPunct="1">
              <a:lnSpc>
                <a:spcPct val="30000"/>
              </a:lnSpc>
              <a:buFont typeface="Wingdings" charset="2"/>
              <a:buNone/>
            </a:pPr>
            <a:endParaRPr lang="en-US" smtClean="0">
              <a:latin typeface="Arial" charset="0"/>
            </a:endParaRPr>
          </a:p>
          <a:p>
            <a:pPr eaLnBrk="1" hangingPunct="1">
              <a:buFont typeface="Wingdings" charset="2"/>
              <a:buNone/>
            </a:pPr>
            <a:r>
              <a:rPr lang="en-US" smtClean="0">
                <a:latin typeface="Arial" charset="0"/>
              </a:rPr>
              <a:t>   Answer: Most likely -- YES</a:t>
            </a:r>
          </a:p>
          <a:p>
            <a:pPr eaLnBrk="1" hangingPunct="1">
              <a:lnSpc>
                <a:spcPct val="30000"/>
              </a:lnSpc>
              <a:buFont typeface="Wingdings" charset="2"/>
              <a:buNone/>
            </a:pPr>
            <a:endParaRPr lang="en-US" smtClean="0">
              <a:latin typeface="Arial" charset="0"/>
            </a:endParaRPr>
          </a:p>
          <a:p>
            <a:pPr eaLnBrk="1" hangingPunct="1">
              <a:buFont typeface="Wingdings" charset="2"/>
              <a:buNone/>
            </a:pPr>
            <a:r>
              <a:rPr lang="en-US" smtClean="0">
                <a:latin typeface="Arial" charset="0"/>
              </a:rPr>
              <a:t>   Random assignment to the two classes was probably not made, hence, groups may not be equivalent.  Possibility of results being </a:t>
            </a:r>
            <a:r>
              <a:rPr lang="en-US" i="1" smtClean="0">
                <a:latin typeface="Arial" charset="0"/>
              </a:rPr>
              <a:t>confounded</a:t>
            </a:r>
            <a:r>
              <a:rPr lang="en-US" smtClean="0">
                <a:latin typeface="Arial" charset="0"/>
              </a:rPr>
              <a:t> by socio-economic status (SES) or other factors.</a:t>
            </a:r>
          </a:p>
          <a:p>
            <a:pPr eaLnBrk="1" hangingPunct="1">
              <a:buFont typeface="Wingdings" charset="2"/>
              <a:buNone/>
            </a:pPr>
            <a:endParaRPr lang="en-US" sz="36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445</TotalTime>
  <Words>1055</Words>
  <Application>Microsoft Office PowerPoint</Application>
  <PresentationFormat>On-screen Show (4:3)</PresentationFormat>
  <Paragraphs>123</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Tahoma</vt:lpstr>
      <vt:lpstr>ＭＳ Ｐゴシック</vt:lpstr>
      <vt:lpstr>Arial</vt:lpstr>
      <vt:lpstr>Wingdings</vt:lpstr>
      <vt:lpstr>Calibri</vt:lpstr>
      <vt:lpstr>Blueprint</vt:lpstr>
      <vt:lpstr>Types of Experiments &amp; Research Designs</vt:lpstr>
      <vt:lpstr>Types of Experiments</vt:lpstr>
      <vt:lpstr>True Experiments</vt:lpstr>
      <vt:lpstr>True Experiments</vt:lpstr>
      <vt:lpstr>True Experiments</vt:lpstr>
      <vt:lpstr>Quasi-Experiments</vt:lpstr>
      <vt:lpstr>Quasi-Experiments</vt:lpstr>
      <vt:lpstr>Quasi-Experiments</vt:lpstr>
      <vt:lpstr>Quasi-Experiments</vt:lpstr>
      <vt:lpstr>Natural Experiments</vt:lpstr>
      <vt:lpstr>Natural Experiments</vt:lpstr>
      <vt:lpstr>Naturalistic Experiments</vt:lpstr>
      <vt:lpstr>Naturalistic Experiments</vt:lpstr>
      <vt:lpstr>Naturalistic Experiments</vt:lpstr>
      <vt:lpstr>Naturalistic Experiments</vt:lpstr>
      <vt:lpstr>Slide 16</vt:lpstr>
      <vt:lpstr>Internal Validity</vt:lpstr>
      <vt:lpstr>Internal Validity</vt:lpstr>
      <vt:lpstr>Internal Validity</vt:lpstr>
      <vt:lpstr>External Validity</vt:lpstr>
      <vt:lpstr>External Validity</vt:lpstr>
      <vt:lpstr>Threats to Validity</vt:lpstr>
      <vt:lpstr>Threats to Validity</vt:lpstr>
      <vt:lpstr>Threats to Validity</vt:lpstr>
      <vt:lpstr>Threats to Validity</vt:lpstr>
      <vt:lpstr>Threats to Validity</vt:lpstr>
      <vt:lpstr>Threats to Validity</vt:lpstr>
      <vt:lpstr>Threats to Validity</vt:lpstr>
      <vt:lpstr>Examples</vt:lpstr>
      <vt:lpstr>Final Important Principle!</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UAPP702/UAPP402</dc:title>
  <dc:subject>Types of Experiments &amp; Research Designs</dc:subject>
  <dc:creator>Steven W. Peuquet</dc:creator>
  <cp:lastModifiedBy>Steven Peuquet</cp:lastModifiedBy>
  <cp:revision>24</cp:revision>
  <dcterms:created xsi:type="dcterms:W3CDTF">2010-09-28T19:00:46Z</dcterms:created>
  <dcterms:modified xsi:type="dcterms:W3CDTF">2011-09-01T18:31:21Z</dcterms:modified>
</cp:coreProperties>
</file>